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3" r:id="rId5"/>
    <p:sldId id="264" r:id="rId6"/>
    <p:sldId id="267" r:id="rId7"/>
    <p:sldId id="266" r:id="rId8"/>
    <p:sldId id="272" r:id="rId9"/>
    <p:sldId id="273" r:id="rId10"/>
    <p:sldId id="274" r:id="rId11"/>
    <p:sldId id="279" r:id="rId12"/>
    <p:sldId id="278" r:id="rId13"/>
    <p:sldId id="280" r:id="rId14"/>
    <p:sldId id="283" r:id="rId15"/>
    <p:sldId id="282" r:id="rId16"/>
    <p:sldId id="281" r:id="rId17"/>
    <p:sldId id="286" r:id="rId18"/>
    <p:sldId id="285" r:id="rId19"/>
    <p:sldId id="284" r:id="rId20"/>
    <p:sldId id="297" r:id="rId21"/>
    <p:sldId id="298" r:id="rId22"/>
    <p:sldId id="299" r:id="rId23"/>
    <p:sldId id="300" r:id="rId24"/>
    <p:sldId id="301" r:id="rId25"/>
    <p:sldId id="302" r:id="rId26"/>
    <p:sldId id="305" r:id="rId27"/>
    <p:sldId id="306" r:id="rId28"/>
    <p:sldId id="307" r:id="rId29"/>
    <p:sldId id="308" r:id="rId30"/>
    <p:sldId id="304" r:id="rId31"/>
    <p:sldId id="303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27" r:id="rId51"/>
    <p:sldId id="328" r:id="rId52"/>
    <p:sldId id="329" r:id="rId53"/>
    <p:sldId id="330" r:id="rId54"/>
    <p:sldId id="331" r:id="rId55"/>
    <p:sldId id="332" r:id="rId56"/>
    <p:sldId id="333" r:id="rId57"/>
    <p:sldId id="334" r:id="rId58"/>
    <p:sldId id="335" r:id="rId59"/>
    <p:sldId id="337" r:id="rId60"/>
    <p:sldId id="338" r:id="rId61"/>
    <p:sldId id="339" r:id="rId62"/>
    <p:sldId id="340" r:id="rId63"/>
    <p:sldId id="341" r:id="rId64"/>
    <p:sldId id="342" r:id="rId65"/>
    <p:sldId id="343" r:id="rId66"/>
    <p:sldId id="336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1" r:id="rId75"/>
    <p:sldId id="352" r:id="rId76"/>
    <p:sldId id="353" r:id="rId77"/>
    <p:sldId id="354" r:id="rId78"/>
    <p:sldId id="355" r:id="rId79"/>
    <p:sldId id="356" r:id="rId80"/>
    <p:sldId id="357" r:id="rId81"/>
    <p:sldId id="359" r:id="rId82"/>
    <p:sldId id="360" r:id="rId83"/>
    <p:sldId id="361" r:id="rId84"/>
    <p:sldId id="362" r:id="rId85"/>
    <p:sldId id="363" r:id="rId86"/>
    <p:sldId id="364" r:id="rId87"/>
    <p:sldId id="365" r:id="rId88"/>
    <p:sldId id="366" r:id="rId89"/>
    <p:sldId id="367" r:id="rId90"/>
    <p:sldId id="368" r:id="rId91"/>
    <p:sldId id="369" r:id="rId92"/>
    <p:sldId id="370" r:id="rId93"/>
    <p:sldId id="371" r:id="rId94"/>
    <p:sldId id="372" r:id="rId95"/>
    <p:sldId id="373" r:id="rId96"/>
    <p:sldId id="374" r:id="rId97"/>
    <p:sldId id="375" r:id="rId98"/>
    <p:sldId id="376" r:id="rId99"/>
    <p:sldId id="377" r:id="rId100"/>
    <p:sldId id="378" r:id="rId101"/>
    <p:sldId id="379" r:id="rId102"/>
    <p:sldId id="380" r:id="rId103"/>
    <p:sldId id="381" r:id="rId104"/>
    <p:sldId id="382" r:id="rId105"/>
    <p:sldId id="383" r:id="rId106"/>
    <p:sldId id="384" r:id="rId107"/>
    <p:sldId id="385" r:id="rId108"/>
    <p:sldId id="386" r:id="rId109"/>
    <p:sldId id="387" r:id="rId110"/>
    <p:sldId id="388" r:id="rId111"/>
    <p:sldId id="389" r:id="rId112"/>
    <p:sldId id="390" r:id="rId113"/>
    <p:sldId id="391" r:id="rId114"/>
    <p:sldId id="392" r:id="rId115"/>
    <p:sldId id="393" r:id="rId116"/>
    <p:sldId id="394" r:id="rId117"/>
    <p:sldId id="395" r:id="rId118"/>
    <p:sldId id="396" r:id="rId119"/>
    <p:sldId id="397" r:id="rId120"/>
    <p:sldId id="398" r:id="rId121"/>
    <p:sldId id="399" r:id="rId122"/>
    <p:sldId id="271" r:id="rId1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64261-E70F-4C10-BC10-8794F60F565E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375C6-C494-449E-9083-FF7CC7203D6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0" y="1700213"/>
            <a:ext cx="9144000" cy="410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2051" name="Content Placeholder 11"/>
          <p:cNvSpPr>
            <a:spLocks noGrp="1"/>
          </p:cNvSpPr>
          <p:nvPr>
            <p:ph idx="1"/>
          </p:nvPr>
        </p:nvSpPr>
        <p:spPr>
          <a:xfrm>
            <a:off x="468313" y="488950"/>
            <a:ext cx="8229600" cy="5316538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hu-HU" altLang="hu-H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Asztrofizika a lézerlaboratóriumban 5.</a:t>
            </a:r>
          </a:p>
          <a:p>
            <a:pPr algn="ctr" eaLnBrk="1" hangingPunct="1">
              <a:buFont typeface="Arial" pitchFamily="34" charset="0"/>
              <a:buNone/>
            </a:pPr>
            <a:endParaRPr lang="hu-HU" altLang="hu-HU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Szerzők: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Dr. </a:t>
            </a:r>
            <a:r>
              <a:rPr lang="hu-HU" altLang="hu-HU" sz="2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Szatmáry</a:t>
            </a: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Károly egyetemi docens,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Dr. Székely Péter egyetemi adjunktus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SZTE Kísérleti Fizikai Tanszék</a:t>
            </a:r>
          </a:p>
          <a:p>
            <a:pPr algn="ctr" eaLnBrk="1" hangingPunct="1">
              <a:buFont typeface="Arial" pitchFamily="34" charset="0"/>
              <a:buNone/>
            </a:pPr>
            <a:endParaRPr lang="hu-HU" altLang="hu-HU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Lektor: Dr. Földes István tudományos tanácsadó,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alt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MTA Wigner Fizikai Kutatóközpont</a:t>
            </a:r>
          </a:p>
          <a:p>
            <a:pPr algn="ctr" eaLnBrk="1" hangingPunct="1">
              <a:buFont typeface="Arial" pitchFamily="34" charset="0"/>
              <a:buNone/>
            </a:pPr>
            <a:endParaRPr lang="hu-HU" altLang="hu-HU" sz="2000" b="1" dirty="0" smtClean="0">
              <a:latin typeface="Verdana" pitchFamily="34" charset="0"/>
            </a:endParaRPr>
          </a:p>
          <a:p>
            <a:pPr eaLnBrk="1" hangingPunct="1"/>
            <a:endParaRPr lang="hu-HU" altLang="hu-HU" dirty="0" smtClean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205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010275"/>
            <a:ext cx="790575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Kép 8" descr="Infoblokk3_ESZA_egy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5959475"/>
            <a:ext cx="287972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Footer Placeholder 13"/>
          <p:cNvSpPr>
            <a:spLocks noGrp="1"/>
          </p:cNvSpPr>
          <p:nvPr>
            <p:ph type="ftr" sz="quarter" idx="11"/>
          </p:nvPr>
        </p:nvSpPr>
        <p:spPr bwMode="auto">
          <a:xfrm>
            <a:off x="1962150" y="6165850"/>
            <a:ext cx="4000500" cy="2889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100" i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TÁMOP-4.1.1.C-12/1/KONV-2012-0005 projekt</a:t>
            </a:r>
            <a:r>
              <a:rPr lang="hu-HU" altLang="hu-HU" sz="11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2056" name="Téglalap 11"/>
          <p:cNvSpPr>
            <a:spLocks noChangeArrowheads="1"/>
          </p:cNvSpPr>
          <p:nvPr/>
        </p:nvSpPr>
        <p:spPr bwMode="auto">
          <a:xfrm>
            <a:off x="1687513" y="6388100"/>
            <a:ext cx="454818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altLang="hu-HU" sz="800">
                <a:latin typeface="Verdana" pitchFamily="34" charset="0"/>
                <a:ea typeface="Verdana" pitchFamily="34" charset="0"/>
                <a:cs typeface="Verdana" pitchFamily="34" charset="0"/>
              </a:rPr>
              <a:t>„Ágazati felkészítés a hazai ELI projekttel összefüggő képzési és K+F feladatokra"</a:t>
            </a:r>
          </a:p>
        </p:txBody>
      </p:sp>
      <p:pic>
        <p:nvPicPr>
          <p:cNvPr id="2057" name="Content Placeholder 8" descr="USZT_logo_cmy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69850"/>
            <a:ext cx="1697038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9. Mekkora utat tesz meg a fény 1 </a:t>
            </a:r>
            <a:r>
              <a:rPr lang="hu-HU" dirty="0" err="1" smtClean="0"/>
              <a:t>attoszekundum</a:t>
            </a:r>
            <a:r>
              <a:rPr lang="hu-HU" dirty="0" smtClean="0"/>
              <a:t> alatt?</a:t>
            </a:r>
          </a:p>
          <a:p>
            <a:pPr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a) 3 x 10</a:t>
            </a:r>
            <a:r>
              <a:rPr lang="hu-HU" baseline="30000" dirty="0" smtClean="0"/>
              <a:t>-3</a:t>
            </a:r>
            <a:r>
              <a:rPr lang="hu-HU" dirty="0" smtClean="0"/>
              <a:t> m = 3 mm</a:t>
            </a:r>
          </a:p>
          <a:p>
            <a:pPr>
              <a:buNone/>
            </a:pPr>
            <a:r>
              <a:rPr lang="hu-HU" dirty="0" smtClean="0"/>
              <a:t>b) 3 x 10</a:t>
            </a:r>
            <a:r>
              <a:rPr lang="hu-HU" baseline="30000" dirty="0" smtClean="0"/>
              <a:t>-6</a:t>
            </a:r>
            <a:r>
              <a:rPr lang="hu-HU" dirty="0" smtClean="0"/>
              <a:t> m = 3 </a:t>
            </a:r>
            <a:r>
              <a:rPr lang="hu-HU" dirty="0" smtClean="0">
                <a:latin typeface="Symbol" pitchFamily="18" charset="2"/>
              </a:rPr>
              <a:t>m</a:t>
            </a:r>
            <a:r>
              <a:rPr lang="hu-HU" dirty="0" smtClean="0"/>
              <a:t>m</a:t>
            </a:r>
          </a:p>
          <a:p>
            <a:pPr>
              <a:buNone/>
            </a:pPr>
            <a:r>
              <a:rPr lang="hu-HU" dirty="0" smtClean="0"/>
              <a:t>c) 3 x 10</a:t>
            </a:r>
            <a:r>
              <a:rPr lang="hu-HU" baseline="30000" dirty="0" smtClean="0"/>
              <a:t>-10</a:t>
            </a:r>
            <a:r>
              <a:rPr lang="hu-HU" dirty="0" smtClean="0"/>
              <a:t> m = 0,3 nm</a:t>
            </a:r>
            <a:endParaRPr lang="hu-HU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8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99.  Milyen anyagú korongot vizsgálunk a Laser szimulációban?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kobalt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acél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titán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alumínium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8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100. 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Hol fejlesztik 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a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VisIt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 szoftvert?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UCLA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Lawrence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hu-HU" sz="3200" dirty="0" err="1" smtClean="0">
                <a:solidFill>
                  <a:srgbClr val="000000"/>
                </a:solidFill>
                <a:latin typeface="Calibri"/>
              </a:rPr>
              <a:t>Livermore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 National </a:t>
            </a:r>
            <a:r>
              <a:rPr lang="hu-HU" sz="3200" dirty="0" err="1" smtClean="0">
                <a:solidFill>
                  <a:srgbClr val="000000"/>
                </a:solidFill>
                <a:latin typeface="Calibri"/>
              </a:rPr>
              <a:t>Laboratory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</a:t>
            </a:r>
            <a:r>
              <a:rPr lang="hu-HU" sz="3200" dirty="0" err="1" smtClean="0">
                <a:solidFill>
                  <a:srgbClr val="000000"/>
                </a:solidFill>
              </a:rPr>
              <a:t>Lawrence</a:t>
            </a:r>
            <a:r>
              <a:rPr lang="hu-HU" sz="3200" dirty="0" smtClean="0">
                <a:solidFill>
                  <a:srgbClr val="000000"/>
                </a:solidFill>
              </a:rPr>
              <a:t> </a:t>
            </a:r>
            <a:r>
              <a:rPr lang="hu-HU" sz="3200" dirty="0" err="1" smtClean="0">
                <a:solidFill>
                  <a:srgbClr val="000000"/>
                </a:solidFill>
              </a:rPr>
              <a:t>Berkely</a:t>
            </a:r>
            <a:r>
              <a:rPr lang="hu-HU" sz="3200" dirty="0" smtClean="0">
                <a:solidFill>
                  <a:srgbClr val="000000"/>
                </a:solidFill>
              </a:rPr>
              <a:t> National </a:t>
            </a:r>
            <a:r>
              <a:rPr lang="hu-HU" sz="3200" dirty="0" err="1" smtClean="0">
                <a:solidFill>
                  <a:srgbClr val="000000"/>
                </a:solidFill>
              </a:rPr>
              <a:t>Laboratory</a:t>
            </a:r>
            <a:endParaRPr sz="3200"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MIT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101.  Milyen formátumban célszerű menteni a pillanatképeket videó készítéséhez?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tiff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fits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bmp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ppm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9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102.  Milyen programozási nyelveket használ a Flash?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C és Logo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Basic és Fortran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Fortran és C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Pascal és Python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103.  A Runge-Kutta unit az alábbi csoporthoz tartozik: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Hydro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EOS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Particles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Gravity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104.  Egydimenziós áramlási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diszkontinuitás 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a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Sedov-probléma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Blast2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Laser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Sod-cső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105.  Az Isentropix vortex probléma lényege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örvény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lökéshullám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robbanás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energia depozit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106.  Az MHD Rotor szimuláció az alábbi kialakulását vizsgálja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nyomás nélküli gáz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Alfvén-hullámok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mágneses tórusz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áramlepel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107.  A Jeans-instabilitás vizsgálata az alábbi területen fontos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asztrofizika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lézerkeltés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lökésfront kialakulása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gázrobbanás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0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108.  A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VisIt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 szoftver célja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Flash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 kód kompilálása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szimulációk paraméterezése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vizualizáció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adatmentés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10. A kvantumeffektusok milyen fényteljesítménynél jelentkeznek?</a:t>
            </a:r>
          </a:p>
          <a:p>
            <a:pPr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a) 6×10</a:t>
            </a:r>
            <a:r>
              <a:rPr lang="hu-HU" baseline="30000" dirty="0" smtClean="0"/>
              <a:t>22</a:t>
            </a:r>
            <a:r>
              <a:rPr lang="hu-HU" dirty="0" smtClean="0"/>
              <a:t> W/cm</a:t>
            </a:r>
            <a:r>
              <a:rPr lang="hu-HU" baseline="30000" dirty="0" smtClean="0"/>
              <a:t>2</a:t>
            </a:r>
          </a:p>
          <a:p>
            <a:pPr marL="514350" indent="-514350">
              <a:buNone/>
            </a:pPr>
            <a:r>
              <a:rPr lang="hu-HU" dirty="0" smtClean="0"/>
              <a:t>b) 6×10</a:t>
            </a:r>
            <a:r>
              <a:rPr lang="hu-HU" baseline="30000" dirty="0" smtClean="0"/>
              <a:t>24</a:t>
            </a:r>
            <a:r>
              <a:rPr lang="hu-HU" dirty="0" smtClean="0"/>
              <a:t> W/cm</a:t>
            </a:r>
            <a:r>
              <a:rPr lang="hu-HU" baseline="30000" dirty="0" smtClean="0"/>
              <a:t>2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6×10</a:t>
            </a:r>
            <a:r>
              <a:rPr lang="hu-HU" baseline="30000" dirty="0" smtClean="0"/>
              <a:t>26</a:t>
            </a:r>
            <a:r>
              <a:rPr lang="hu-HU" dirty="0" smtClean="0"/>
              <a:t> W/cm</a:t>
            </a:r>
            <a:r>
              <a:rPr lang="hu-HU" baseline="30000" dirty="0" smtClean="0"/>
              <a:t>2</a:t>
            </a:r>
            <a:endParaRPr lang="hu-HU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0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109.  Az előállított, kimeneti adatok formátuma leggyakrabban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jpeg képek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txt fájlok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html kód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HDF5 tömörítés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0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110.  Az AMR "finomításának" paramétere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nend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lrefine_max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plot_var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tmax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1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111.  A Sedov-robbanás adatmérete a szupergépen futtatva kb.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5 Tbájt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50 Gbájt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500 Mbájt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0,5 Pbájt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1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112.  Van-e korlátja a felhasználható CPU-knak?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igen, 100 db.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nincs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igen, 500 db.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igen, 1000 db.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1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113.  Hány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fejezetből 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áll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ez a 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tananyag?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4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6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9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7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114. Definiálható-e új fizikai probléma a Flash kódon belül?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nem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igen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csak korlátozottan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csak a meglevők bővíthetőek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1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115.  Kezel-e a Flash kód összenyomható áramlásokat?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nem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csak összenyomhatatlant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igen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csak statikus áramlást kezel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2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116. A kód fejlesztésének eredeti célja 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asztrofizikai problémák kezelése 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kémiai 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égés szimulálása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matematikai kérdések taglalása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exobiológiai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 kérdéskör elemzése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2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117.  Mikor alapították a Flash Központot?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1995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1956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1997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2012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2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118.  A diffúziós unit használatához szükséges az alábbi program: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VisIt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IDL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Mpirun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Hypre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11. Milyen fényteljesítménynél keletkeznek elektron-pozitron (e</a:t>
            </a:r>
            <a:r>
              <a:rPr lang="hu-HU" baseline="30000" dirty="0" smtClean="0"/>
              <a:t>−</a:t>
            </a:r>
            <a:r>
              <a:rPr lang="hu-HU" dirty="0" err="1" smtClean="0"/>
              <a:t>e</a:t>
            </a:r>
            <a:r>
              <a:rPr lang="hu-HU" baseline="30000" dirty="0" smtClean="0"/>
              <a:t>+</a:t>
            </a:r>
            <a:r>
              <a:rPr lang="hu-HU" dirty="0" smtClean="0"/>
              <a:t>) párok a vákuumból ? </a:t>
            </a:r>
          </a:p>
          <a:p>
            <a:pPr>
              <a:buNone/>
            </a:pPr>
            <a:endParaRPr lang="hu-HU" dirty="0" smtClean="0"/>
          </a:p>
          <a:p>
            <a:pPr marL="514350" indent="-514350">
              <a:buNone/>
            </a:pPr>
            <a:r>
              <a:rPr lang="hu-HU" dirty="0" smtClean="0"/>
              <a:t>a) 2,3 × 10</a:t>
            </a:r>
            <a:r>
              <a:rPr lang="hu-HU" baseline="30000" dirty="0" smtClean="0"/>
              <a:t>29</a:t>
            </a:r>
            <a:r>
              <a:rPr lang="hu-HU" dirty="0" smtClean="0"/>
              <a:t> W/cm</a:t>
            </a:r>
            <a:r>
              <a:rPr lang="hu-HU" baseline="30000" dirty="0" smtClean="0"/>
              <a:t>2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4,6 × 10</a:t>
            </a:r>
            <a:r>
              <a:rPr lang="hu-HU" baseline="30000" dirty="0" smtClean="0"/>
              <a:t>29</a:t>
            </a:r>
            <a:r>
              <a:rPr lang="hu-HU" dirty="0" smtClean="0"/>
              <a:t> W/cm</a:t>
            </a:r>
            <a:r>
              <a:rPr lang="hu-HU" baseline="30000" dirty="0" smtClean="0"/>
              <a:t>2 </a:t>
            </a:r>
          </a:p>
          <a:p>
            <a:pPr>
              <a:buNone/>
            </a:pPr>
            <a:r>
              <a:rPr lang="hu-HU" dirty="0" smtClean="0"/>
              <a:t>c) 2,3 × 10</a:t>
            </a:r>
            <a:r>
              <a:rPr lang="hu-HU" baseline="30000" dirty="0" smtClean="0"/>
              <a:t>30</a:t>
            </a:r>
            <a:r>
              <a:rPr lang="hu-HU" dirty="0" smtClean="0"/>
              <a:t> W/cm</a:t>
            </a:r>
            <a:r>
              <a:rPr lang="hu-HU" baseline="30000" dirty="0" smtClean="0"/>
              <a:t>2 </a:t>
            </a:r>
            <a:endParaRPr lang="hu-HU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2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119. Mely programmal csomagolható ki a letöltött kód? 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gunzip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tar -xvf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bzip2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xref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22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120.  Mi a neve a ténylegesen futtatható kódnak?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flashX, X a verziószám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flash_bin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flash_run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flash.obj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hu-HU" dirty="0" smtClean="0"/>
              <a:t>Javítókulcs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    1a, 2b, 3a, 4a, 5c, 6c, 7a,  8b, 9c, 10b, 11a, 12a, 13c,  14b,  15c, 16a, 17c, 18b, 19b, 20c, 21a, 22a, 23b, 24a, 25c, 26b, 27b, 28a, 29c, 30a, 31c, 32a, 33b, 34a, 35c, 36c, 37c, 38a, 39b, 40a, 41c, 42c, 43b, 44b, 45a, 46a, 47c, 48b, 49c, 50a, 51b, 52a, 53b, 54c, 55c, 56b, 57a, 58c, 59a, 60a, 61c, 62b, 63b, 64a, 65a, 66c, 67b, 68c, 69b, 70b, 71a, 72c, 73a, 74b, 75c, 76b, 77b, 78a, 79a,</a:t>
            </a:r>
          </a:p>
          <a:p>
            <a:pPr>
              <a:lnSpc>
                <a:spcPct val="100000"/>
              </a:lnSpc>
              <a:buNone/>
            </a:pPr>
            <a:r>
              <a:rPr lang="hu-HU" dirty="0" smtClean="0">
                <a:solidFill>
                  <a:srgbClr val="000000"/>
                </a:solidFill>
              </a:rPr>
              <a:t>    </a:t>
            </a:r>
            <a:r>
              <a:rPr lang="pt-BR" dirty="0" smtClean="0">
                <a:solidFill>
                  <a:srgbClr val="000000"/>
                </a:solidFill>
              </a:rPr>
              <a:t>80d, 81c, 82d, 83a, 84c, 85a, 86b, 87a, 88b, 89d, 90a, 91d, 92a, 93b, 94b, 95d, 96c, 97a, 98b, 99d, 100b, 101d, 102c, 103c, 104d, 105a, 106b, 107a, 108c, 109d, 110b, 111a, 112b, 113d, 114b, 115c, 116a, 117c, 118d, 119b, 120a </a:t>
            </a:r>
            <a:endParaRPr lang="hu-H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12. Milyen energiájú fotonok keletkeznek elektron-pozitron (e</a:t>
            </a:r>
            <a:r>
              <a:rPr lang="hu-HU" baseline="30000" dirty="0" smtClean="0"/>
              <a:t>−</a:t>
            </a:r>
            <a:r>
              <a:rPr lang="hu-HU" dirty="0" err="1" smtClean="0"/>
              <a:t>e</a:t>
            </a:r>
            <a:r>
              <a:rPr lang="hu-HU" baseline="30000" dirty="0" smtClean="0"/>
              <a:t>+</a:t>
            </a:r>
            <a:r>
              <a:rPr lang="hu-HU" dirty="0" smtClean="0"/>
              <a:t>) párok </a:t>
            </a:r>
            <a:r>
              <a:rPr lang="hu-HU" dirty="0" err="1" smtClean="0"/>
              <a:t>anihillációjakor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511 </a:t>
            </a:r>
            <a:r>
              <a:rPr lang="hu-HU" dirty="0" err="1" smtClean="0"/>
              <a:t>keV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511 </a:t>
            </a:r>
            <a:r>
              <a:rPr lang="hu-HU" dirty="0" err="1" smtClean="0"/>
              <a:t>MeV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511 </a:t>
            </a:r>
            <a:r>
              <a:rPr lang="hu-HU" dirty="0" err="1" smtClean="0"/>
              <a:t>GeV</a:t>
            </a: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13. Mi határozza meg, hogy fény hatására hány elektron lép ki egy fémlemezből?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fény hullámhossza</a:t>
            </a:r>
          </a:p>
          <a:p>
            <a:pPr>
              <a:buNone/>
            </a:pPr>
            <a:r>
              <a:rPr lang="hu-HU" dirty="0" smtClean="0"/>
              <a:t>b) a fény impulzus hossza</a:t>
            </a:r>
          </a:p>
          <a:p>
            <a:pPr>
              <a:buNone/>
            </a:pPr>
            <a:r>
              <a:rPr lang="hu-HU" dirty="0" smtClean="0"/>
              <a:t>c) a fény intenzitása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14. Két fizikai rendszer mikor viselkedik azonos módon?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ha azonos méretűek</a:t>
            </a:r>
          </a:p>
          <a:p>
            <a:pPr>
              <a:buNone/>
            </a:pPr>
            <a:r>
              <a:rPr lang="hu-HU" dirty="0" smtClean="0"/>
              <a:t>b) ha ugyanazokkal az egyenletekkel írhatók le, a dimenziómentes paraméterek azonos értékeivel</a:t>
            </a:r>
          </a:p>
          <a:p>
            <a:pPr>
              <a:buNone/>
            </a:pPr>
            <a:r>
              <a:rPr lang="hu-HU" dirty="0" smtClean="0"/>
              <a:t>c) ha hasonlóak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15. Milyen asztrofizikai folyamatot modelleznek a lézer plazmában mozgó ütközésmentes</a:t>
            </a:r>
            <a:br>
              <a:rPr lang="hu-HU" dirty="0" smtClean="0"/>
            </a:br>
            <a:r>
              <a:rPr lang="hu-HU" dirty="0" smtClean="0"/>
              <a:t>lökéshullámokkal?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üstökösök kómájának napszéllel való kölcsönhatását</a:t>
            </a:r>
          </a:p>
          <a:p>
            <a:pPr>
              <a:buNone/>
            </a:pPr>
            <a:r>
              <a:rPr lang="hu-HU" dirty="0" smtClean="0"/>
              <a:t>b) két csillag ütközését</a:t>
            </a:r>
          </a:p>
          <a:p>
            <a:pPr>
              <a:buNone/>
            </a:pPr>
            <a:r>
              <a:rPr lang="hu-HU" dirty="0" smtClean="0"/>
              <a:t>c) szupernóva robbanások lökéshullám terjedését</a:t>
            </a:r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16. Mágneses erővonalak hol történő újra kapcsolódását lehet modellezni a teljesítményű lézer-plazma kölcsönhatásokban 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Nap </a:t>
            </a:r>
            <a:r>
              <a:rPr lang="hu-HU" dirty="0" err="1" smtClean="0"/>
              <a:t>flerekben</a:t>
            </a:r>
            <a:r>
              <a:rPr lang="hu-HU" dirty="0" smtClean="0"/>
              <a:t> </a:t>
            </a:r>
          </a:p>
          <a:p>
            <a:pPr>
              <a:buNone/>
            </a:pPr>
            <a:r>
              <a:rPr lang="hu-HU" dirty="0" smtClean="0"/>
              <a:t>b) Nap magjában</a:t>
            </a:r>
          </a:p>
          <a:p>
            <a:pPr>
              <a:buNone/>
            </a:pPr>
            <a:r>
              <a:rPr lang="hu-HU" dirty="0" smtClean="0"/>
              <a:t>c) sarki fényben</a:t>
            </a:r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17. Milyen jelenséget lehet tanulmányozni nagy intenzitású, ultrarövid lézer impulzusokkal besugárzott vékony fóliáknál?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az ionizációt</a:t>
            </a:r>
          </a:p>
          <a:p>
            <a:pPr>
              <a:buNone/>
            </a:pPr>
            <a:r>
              <a:rPr lang="hu-HU" dirty="0" smtClean="0"/>
              <a:t>b) a fényvisszaverődést</a:t>
            </a:r>
          </a:p>
          <a:p>
            <a:pPr>
              <a:buNone/>
            </a:pPr>
            <a:r>
              <a:rPr lang="hu-HU" dirty="0" smtClean="0"/>
              <a:t>c) a sugárnyomást</a:t>
            </a:r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18. Minek a rövidítése a LWFA?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laser</a:t>
            </a:r>
            <a:r>
              <a:rPr lang="hu-HU" dirty="0" smtClean="0"/>
              <a:t> </a:t>
            </a:r>
            <a:r>
              <a:rPr lang="hu-HU" dirty="0" err="1" smtClean="0"/>
              <a:t>wave</a:t>
            </a:r>
            <a:r>
              <a:rPr lang="hu-HU" dirty="0" smtClean="0"/>
              <a:t> </a:t>
            </a:r>
            <a:r>
              <a:rPr lang="hu-HU" dirty="0" err="1" smtClean="0"/>
              <a:t>field</a:t>
            </a:r>
            <a:r>
              <a:rPr lang="hu-HU" dirty="0" smtClean="0"/>
              <a:t> </a:t>
            </a:r>
            <a:r>
              <a:rPr lang="hu-HU" dirty="0" err="1" smtClean="0"/>
              <a:t>accelerator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hu-HU" dirty="0" err="1" smtClean="0"/>
              <a:t>laser</a:t>
            </a:r>
            <a:r>
              <a:rPr lang="hu-HU" dirty="0" smtClean="0"/>
              <a:t> </a:t>
            </a:r>
            <a:r>
              <a:rPr lang="hu-HU" dirty="0" err="1" smtClean="0"/>
              <a:t>wake</a:t>
            </a:r>
            <a:r>
              <a:rPr lang="hu-HU" dirty="0" smtClean="0"/>
              <a:t> </a:t>
            </a:r>
            <a:r>
              <a:rPr lang="hu-HU" dirty="0" err="1" smtClean="0"/>
              <a:t>field</a:t>
            </a:r>
            <a:r>
              <a:rPr lang="hu-HU" dirty="0" smtClean="0"/>
              <a:t> </a:t>
            </a:r>
            <a:r>
              <a:rPr lang="hu-HU" dirty="0" err="1" smtClean="0"/>
              <a:t>accelerator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laser</a:t>
            </a:r>
            <a:r>
              <a:rPr lang="hu-HU" dirty="0" smtClean="0"/>
              <a:t> </a:t>
            </a:r>
            <a:r>
              <a:rPr lang="hu-HU" dirty="0" err="1" smtClean="0"/>
              <a:t>wake</a:t>
            </a:r>
            <a:r>
              <a:rPr lang="hu-HU" dirty="0" smtClean="0"/>
              <a:t> </a:t>
            </a:r>
            <a:r>
              <a:rPr lang="hu-HU" dirty="0" err="1" smtClean="0"/>
              <a:t>force</a:t>
            </a:r>
            <a:r>
              <a:rPr lang="hu-HU" dirty="0" smtClean="0"/>
              <a:t> </a:t>
            </a:r>
            <a:r>
              <a:rPr lang="hu-HU" dirty="0" err="1" smtClean="0"/>
              <a:t>accelerator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1. Minek a rövidítése a CPA?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chirped</a:t>
            </a:r>
            <a:r>
              <a:rPr lang="hu-HU" dirty="0" smtClean="0"/>
              <a:t> </a:t>
            </a:r>
            <a:r>
              <a:rPr lang="hu-HU" dirty="0" err="1" smtClean="0"/>
              <a:t>pulse</a:t>
            </a:r>
            <a:r>
              <a:rPr lang="hu-HU" dirty="0" smtClean="0"/>
              <a:t> </a:t>
            </a:r>
            <a:r>
              <a:rPr lang="hu-HU" dirty="0" err="1" smtClean="0"/>
              <a:t>amplification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hu-HU" dirty="0" err="1" smtClean="0"/>
              <a:t>central</a:t>
            </a:r>
            <a:r>
              <a:rPr lang="hu-HU" dirty="0" smtClean="0"/>
              <a:t> </a:t>
            </a:r>
            <a:r>
              <a:rPr lang="hu-HU" dirty="0" err="1" smtClean="0"/>
              <a:t>power</a:t>
            </a:r>
            <a:r>
              <a:rPr lang="hu-HU" dirty="0" smtClean="0"/>
              <a:t> </a:t>
            </a:r>
            <a:r>
              <a:rPr lang="hu-HU" dirty="0" err="1" smtClean="0"/>
              <a:t>amplification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colour</a:t>
            </a:r>
            <a:r>
              <a:rPr lang="hu-HU" dirty="0" smtClean="0"/>
              <a:t> </a:t>
            </a:r>
            <a:r>
              <a:rPr lang="hu-HU" dirty="0" err="1" smtClean="0"/>
              <a:t>pulses</a:t>
            </a:r>
            <a:r>
              <a:rPr lang="hu-HU" dirty="0" smtClean="0"/>
              <a:t> </a:t>
            </a:r>
            <a:r>
              <a:rPr lang="hu-HU" dirty="0" err="1" smtClean="0"/>
              <a:t>amplification</a:t>
            </a:r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19. Mit jelent a </a:t>
            </a:r>
            <a:r>
              <a:rPr lang="hu-HU" dirty="0" err="1" smtClean="0"/>
              <a:t>radiation</a:t>
            </a:r>
            <a:r>
              <a:rPr lang="hu-HU" dirty="0" smtClean="0"/>
              <a:t> </a:t>
            </a:r>
            <a:r>
              <a:rPr lang="hu-HU" dirty="0" err="1" smtClean="0"/>
              <a:t>pressure</a:t>
            </a:r>
            <a:r>
              <a:rPr lang="hu-HU" dirty="0" smtClean="0"/>
              <a:t> </a:t>
            </a:r>
            <a:r>
              <a:rPr lang="hu-HU" dirty="0" err="1" smtClean="0"/>
              <a:t>dominant</a:t>
            </a:r>
            <a:r>
              <a:rPr lang="hu-HU" dirty="0" smtClean="0"/>
              <a:t> </a:t>
            </a:r>
            <a:r>
              <a:rPr lang="hu-HU" dirty="0" err="1" smtClean="0"/>
              <a:t>acceleration</a:t>
            </a:r>
            <a:r>
              <a:rPr lang="hu-HU" dirty="0" smtClean="0"/>
              <a:t> (RPDA)?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sugárzás dominálta gyorsítás </a:t>
            </a:r>
          </a:p>
          <a:p>
            <a:pPr>
              <a:buNone/>
            </a:pPr>
            <a:r>
              <a:rPr lang="hu-HU" dirty="0" smtClean="0"/>
              <a:t>b) sugárnyomás dominálta gyorsítás </a:t>
            </a:r>
          </a:p>
          <a:p>
            <a:pPr>
              <a:buNone/>
            </a:pPr>
            <a:r>
              <a:rPr lang="hu-HU" dirty="0" smtClean="0"/>
              <a:t>c) sugárnyomással növelt gyorsítás </a:t>
            </a:r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20. A majdani </a:t>
            </a:r>
            <a:r>
              <a:rPr lang="hu-HU" dirty="0" err="1" smtClean="0"/>
              <a:t>exawattos</a:t>
            </a:r>
            <a:r>
              <a:rPr lang="hu-HU" dirty="0" smtClean="0"/>
              <a:t> lézerrendszerek milyen területen használhatók a neutrínók vizsgálatában?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neutrínók tömegének meghatározásában</a:t>
            </a:r>
          </a:p>
          <a:p>
            <a:pPr>
              <a:buNone/>
            </a:pPr>
            <a:r>
              <a:rPr lang="hu-HU" dirty="0" smtClean="0"/>
              <a:t>b) a neutrínók atomokkal való kölcsönhatásában</a:t>
            </a:r>
          </a:p>
          <a:p>
            <a:pPr>
              <a:buNone/>
            </a:pPr>
            <a:r>
              <a:rPr lang="hu-HU" dirty="0" smtClean="0"/>
              <a:t>c) a neutrínók oszcillációjában</a:t>
            </a:r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21. A </a:t>
            </a:r>
            <a:r>
              <a:rPr lang="hu-HU" dirty="0" err="1" smtClean="0"/>
              <a:t>kromoszférájukban</a:t>
            </a:r>
            <a:r>
              <a:rPr lang="hu-HU" dirty="0" smtClean="0"/>
              <a:t> és a koronájukban lejátszódó heves folyamatok, kitörések mely változócsillagokra jellemzőek?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eruptív</a:t>
            </a:r>
          </a:p>
          <a:p>
            <a:pPr>
              <a:buNone/>
            </a:pPr>
            <a:r>
              <a:rPr lang="hu-HU" dirty="0" smtClean="0"/>
              <a:t>b) pulzáló</a:t>
            </a:r>
          </a:p>
          <a:p>
            <a:pPr>
              <a:buNone/>
            </a:pPr>
            <a:r>
              <a:rPr lang="hu-HU" dirty="0" smtClean="0"/>
              <a:t>c) fedési kettős</a:t>
            </a:r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22. Mi a különbség a </a:t>
            </a:r>
            <a:r>
              <a:rPr lang="hu-HU" dirty="0" err="1" smtClean="0"/>
              <a:t>fuor</a:t>
            </a:r>
            <a:r>
              <a:rPr lang="hu-HU" dirty="0" smtClean="0"/>
              <a:t> és </a:t>
            </a:r>
            <a:r>
              <a:rPr lang="hu-HU" dirty="0" err="1" smtClean="0"/>
              <a:t>exor</a:t>
            </a:r>
            <a:r>
              <a:rPr lang="hu-HU" dirty="0" smtClean="0"/>
              <a:t> csillagok között?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fuor</a:t>
            </a:r>
            <a:r>
              <a:rPr lang="hu-HU" dirty="0" smtClean="0"/>
              <a:t> csillagoknál hosszabb ideig </a:t>
            </a:r>
            <a:r>
              <a:rPr lang="fr-FR" dirty="0" smtClean="0"/>
              <a:t>tarthat a kifényesedés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/>
              <a:t>b)</a:t>
            </a:r>
            <a:r>
              <a:rPr lang="fr-FR" dirty="0" smtClean="0"/>
              <a:t> </a:t>
            </a:r>
            <a:r>
              <a:rPr lang="hu-HU" dirty="0" smtClean="0"/>
              <a:t>Az </a:t>
            </a:r>
            <a:r>
              <a:rPr lang="hu-HU" dirty="0" err="1" smtClean="0"/>
              <a:t>exor</a:t>
            </a:r>
            <a:r>
              <a:rPr lang="hu-HU" dirty="0" smtClean="0"/>
              <a:t> csillagoknál </a:t>
            </a:r>
            <a:r>
              <a:rPr lang="fr-FR" dirty="0" smtClean="0"/>
              <a:t>a színképet főleg </a:t>
            </a:r>
            <a:r>
              <a:rPr lang="hu-HU" dirty="0" smtClean="0"/>
              <a:t>emissziós </a:t>
            </a:r>
            <a:r>
              <a:rPr lang="fr-FR" dirty="0" smtClean="0"/>
              <a:t>vonalak jellemzik.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Az </a:t>
            </a:r>
            <a:r>
              <a:rPr lang="hu-HU" dirty="0" err="1" smtClean="0"/>
              <a:t>exor</a:t>
            </a:r>
            <a:r>
              <a:rPr lang="hu-HU" dirty="0" smtClean="0"/>
              <a:t> csillagoknál rövidebb idejű</a:t>
            </a:r>
            <a:r>
              <a:rPr lang="fr-FR" dirty="0" smtClean="0"/>
              <a:t> a </a:t>
            </a:r>
            <a:r>
              <a:rPr lang="hu-HU" dirty="0" smtClean="0"/>
              <a:t>vissza</a:t>
            </a:r>
            <a:r>
              <a:rPr lang="fr-FR" dirty="0" smtClean="0"/>
              <a:t>fényesedés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23. A R </a:t>
            </a:r>
            <a:r>
              <a:rPr lang="hu-HU" dirty="0" err="1" smtClean="0"/>
              <a:t>CrB</a:t>
            </a:r>
            <a:r>
              <a:rPr lang="hu-HU" dirty="0" smtClean="0"/>
              <a:t> csillagoknál mi okozhatja a nagy elhalványodásokat?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radiális pulzáció</a:t>
            </a:r>
          </a:p>
          <a:p>
            <a:pPr>
              <a:buNone/>
            </a:pPr>
            <a:r>
              <a:rPr lang="hu-HU" dirty="0" smtClean="0"/>
              <a:t>b) a csillag körüli nem összefüggő porhéj</a:t>
            </a:r>
          </a:p>
          <a:p>
            <a:pPr>
              <a:buNone/>
            </a:pPr>
            <a:r>
              <a:rPr lang="hu-HU" dirty="0" smtClean="0"/>
              <a:t>c) a fedési fényváltozás</a:t>
            </a:r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24.</a:t>
            </a:r>
            <a:r>
              <a:rPr lang="en-GB" dirty="0" smtClean="0"/>
              <a:t> A </a:t>
            </a:r>
            <a:r>
              <a:rPr lang="en-GB" dirty="0" err="1" smtClean="0"/>
              <a:t>kataklizmikus</a:t>
            </a:r>
            <a:r>
              <a:rPr lang="en-GB" dirty="0" smtClean="0"/>
              <a:t> </a:t>
            </a:r>
            <a:r>
              <a:rPr lang="en-GB" dirty="0" err="1" smtClean="0"/>
              <a:t>változók</a:t>
            </a:r>
            <a:r>
              <a:rPr lang="en-GB" dirty="0" smtClean="0"/>
              <a:t> </a:t>
            </a:r>
            <a:r>
              <a:rPr lang="en-GB" dirty="0" err="1" smtClean="0"/>
              <a:t>mindegyike</a:t>
            </a:r>
            <a:r>
              <a:rPr lang="en-GB" dirty="0" smtClean="0"/>
              <a:t> </a:t>
            </a:r>
            <a:r>
              <a:rPr lang="en-GB" dirty="0" err="1" smtClean="0"/>
              <a:t>kölcsönható</a:t>
            </a:r>
            <a:r>
              <a:rPr lang="en-GB" dirty="0" smtClean="0"/>
              <a:t> </a:t>
            </a:r>
            <a:r>
              <a:rPr lang="en-GB" dirty="0" err="1" smtClean="0"/>
              <a:t>kettőscsillag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kivéve a </a:t>
            </a:r>
            <a:r>
              <a:rPr lang="en-GB" dirty="0" err="1" smtClean="0"/>
              <a:t>kollapszár</a:t>
            </a:r>
            <a:r>
              <a:rPr lang="hu-HU" dirty="0" smtClean="0"/>
              <a:t> (II)</a:t>
            </a:r>
            <a:r>
              <a:rPr lang="en-GB" dirty="0" smtClean="0"/>
              <a:t> </a:t>
            </a:r>
            <a:r>
              <a:rPr lang="en-GB" dirty="0" err="1" smtClean="0"/>
              <a:t>szupernóvákat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igen, a szupernóvák mindegyike</a:t>
            </a:r>
          </a:p>
          <a:p>
            <a:pPr>
              <a:buNone/>
            </a:pPr>
            <a:r>
              <a:rPr lang="hu-HU" dirty="0" smtClean="0"/>
              <a:t>c) kivéve a termonukleáris (</a:t>
            </a:r>
            <a:r>
              <a:rPr lang="hu-HU" dirty="0" err="1" smtClean="0"/>
              <a:t>Ia</a:t>
            </a:r>
            <a:r>
              <a:rPr lang="hu-HU" dirty="0" smtClean="0"/>
              <a:t>)</a:t>
            </a:r>
            <a:r>
              <a:rPr lang="en-GB" dirty="0" smtClean="0"/>
              <a:t> </a:t>
            </a:r>
            <a:r>
              <a:rPr lang="en-GB" dirty="0" err="1" smtClean="0"/>
              <a:t>szupernóvákat</a:t>
            </a:r>
            <a:endParaRPr lang="hu-HU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25. Általában milyen korúak az eruptív változócsillagok?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öregek</a:t>
            </a:r>
          </a:p>
          <a:p>
            <a:pPr>
              <a:buNone/>
            </a:pPr>
            <a:r>
              <a:rPr lang="hu-HU" dirty="0" smtClean="0"/>
              <a:t>b) bármilyen korúak lehetnek</a:t>
            </a:r>
          </a:p>
          <a:p>
            <a:pPr>
              <a:buNone/>
            </a:pPr>
            <a:r>
              <a:rPr lang="hu-HU" dirty="0" smtClean="0"/>
              <a:t>c) fiatalok</a:t>
            </a:r>
            <a:endParaRPr lang="hu-H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26.</a:t>
            </a:r>
            <a:r>
              <a:rPr lang="en-GB" dirty="0" smtClean="0"/>
              <a:t> </a:t>
            </a:r>
            <a:r>
              <a:rPr lang="hu-HU" dirty="0" smtClean="0"/>
              <a:t>Ha a</a:t>
            </a:r>
            <a:r>
              <a:rPr lang="en-GB" dirty="0" smtClean="0"/>
              <a:t> </a:t>
            </a:r>
            <a:r>
              <a:rPr lang="hu-HU" dirty="0" smtClean="0"/>
              <a:t>kettőscsillagnál a </a:t>
            </a:r>
            <a:r>
              <a:rPr lang="en-GB" dirty="0" err="1" smtClean="0"/>
              <a:t>fehér</a:t>
            </a:r>
            <a:r>
              <a:rPr lang="en-GB" dirty="0" smtClean="0"/>
              <a:t> </a:t>
            </a:r>
            <a:r>
              <a:rPr lang="en-GB" dirty="0" err="1" smtClean="0"/>
              <a:t>törpének</a:t>
            </a:r>
            <a:r>
              <a:rPr lang="en-GB" dirty="0" smtClean="0"/>
              <a:t> </a:t>
            </a:r>
            <a:r>
              <a:rPr lang="en-GB" dirty="0" err="1" smtClean="0"/>
              <a:t>erős</a:t>
            </a:r>
            <a:r>
              <a:rPr lang="en-GB" dirty="0" smtClean="0"/>
              <a:t> </a:t>
            </a:r>
            <a:r>
              <a:rPr lang="en-GB" dirty="0" err="1" smtClean="0"/>
              <a:t>mágneses</a:t>
            </a:r>
            <a:r>
              <a:rPr lang="en-GB" dirty="0" smtClean="0"/>
              <a:t> </a:t>
            </a:r>
            <a:r>
              <a:rPr lang="en-GB" dirty="0" err="1" smtClean="0"/>
              <a:t>tere</a:t>
            </a:r>
            <a:r>
              <a:rPr lang="en-GB" dirty="0" smtClean="0"/>
              <a:t> van, </a:t>
            </a:r>
            <a:r>
              <a:rPr lang="en-GB" dirty="0" err="1" smtClean="0"/>
              <a:t>akkor</a:t>
            </a:r>
            <a:r>
              <a:rPr lang="en-GB" dirty="0" smtClean="0"/>
              <a:t> </a:t>
            </a:r>
            <a:r>
              <a:rPr lang="en-GB" dirty="0" err="1" smtClean="0"/>
              <a:t>nem</a:t>
            </a:r>
            <a:r>
              <a:rPr lang="en-GB" dirty="0" smtClean="0"/>
              <a:t> </a:t>
            </a:r>
            <a:r>
              <a:rPr lang="en-GB" dirty="0" err="1" smtClean="0"/>
              <a:t>alakul</a:t>
            </a:r>
            <a:r>
              <a:rPr lang="en-GB" dirty="0" smtClean="0"/>
              <a:t> </a:t>
            </a:r>
            <a:r>
              <a:rPr lang="en-GB" dirty="0" err="1" smtClean="0"/>
              <a:t>ki</a:t>
            </a:r>
            <a:r>
              <a:rPr lang="en-GB" dirty="0" smtClean="0"/>
              <a:t> </a:t>
            </a:r>
            <a:r>
              <a:rPr lang="en-GB" dirty="0" err="1" smtClean="0"/>
              <a:t>akkréciós</a:t>
            </a:r>
            <a:r>
              <a:rPr lang="en-GB" dirty="0" smtClean="0"/>
              <a:t> </a:t>
            </a:r>
            <a:r>
              <a:rPr lang="en-GB" dirty="0" err="1" smtClean="0"/>
              <a:t>korong</a:t>
            </a:r>
            <a:r>
              <a:rPr lang="en-GB" dirty="0" smtClean="0"/>
              <a:t>,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hu-HU" dirty="0" smtClean="0"/>
              <a:t>átáramló </a:t>
            </a:r>
            <a:r>
              <a:rPr lang="en-GB" dirty="0" err="1" smtClean="0"/>
              <a:t>anyag</a:t>
            </a:r>
            <a:r>
              <a:rPr lang="en-GB" dirty="0" smtClean="0"/>
              <a:t> </a:t>
            </a:r>
            <a:r>
              <a:rPr lang="en-GB" dirty="0" err="1" smtClean="0"/>
              <a:t>közvetlenül</a:t>
            </a:r>
            <a:r>
              <a:rPr lang="en-GB" dirty="0" smtClean="0"/>
              <a:t> </a:t>
            </a:r>
            <a:r>
              <a:rPr lang="hu-HU" dirty="0" smtClean="0"/>
              <a:t>rá</a:t>
            </a:r>
            <a:r>
              <a:rPr lang="en-GB" dirty="0" err="1" smtClean="0"/>
              <a:t>hullik</a:t>
            </a:r>
            <a:r>
              <a:rPr lang="hu-HU" dirty="0" smtClean="0"/>
              <a:t>. Mi az elnevezése?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pulzár</a:t>
            </a:r>
          </a:p>
          <a:p>
            <a:pPr>
              <a:buNone/>
            </a:pPr>
            <a:r>
              <a:rPr lang="hu-HU" dirty="0" smtClean="0"/>
              <a:t>b) </a:t>
            </a:r>
            <a:r>
              <a:rPr lang="hu-HU" dirty="0" err="1" smtClean="0"/>
              <a:t>polár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planetezimál</a:t>
            </a:r>
            <a:endParaRPr lang="hu-H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27.</a:t>
            </a:r>
            <a:r>
              <a:rPr lang="en-GB" dirty="0" smtClean="0"/>
              <a:t> A </a:t>
            </a:r>
            <a:r>
              <a:rPr lang="en-GB" dirty="0" err="1" smtClean="0"/>
              <a:t>nóvák</a:t>
            </a:r>
            <a:r>
              <a:rPr lang="en-GB" dirty="0" smtClean="0"/>
              <a:t> </a:t>
            </a:r>
            <a:r>
              <a:rPr lang="en-GB" dirty="0" err="1" smtClean="0"/>
              <a:t>és</a:t>
            </a:r>
            <a:r>
              <a:rPr lang="en-GB" dirty="0" smtClean="0"/>
              <a:t> a </a:t>
            </a:r>
            <a:r>
              <a:rPr lang="en-GB" dirty="0" err="1" smtClean="0"/>
              <a:t>törpenóvák</a:t>
            </a:r>
            <a:r>
              <a:rPr lang="en-GB" dirty="0" smtClean="0"/>
              <a:t> </a:t>
            </a:r>
            <a:r>
              <a:rPr lang="en-GB" dirty="0" err="1" smtClean="0"/>
              <a:t>kitörései</a:t>
            </a:r>
            <a:r>
              <a:rPr lang="en-GB" dirty="0" smtClean="0"/>
              <a:t> </a:t>
            </a:r>
            <a:r>
              <a:rPr lang="en-GB" dirty="0" err="1" smtClean="0"/>
              <a:t>között</a:t>
            </a:r>
            <a:r>
              <a:rPr lang="hu-HU" dirty="0" smtClean="0"/>
              <a:t> mi</a:t>
            </a:r>
            <a:r>
              <a:rPr lang="en-GB" dirty="0" smtClean="0"/>
              <a:t> a </a:t>
            </a:r>
            <a:r>
              <a:rPr lang="en-GB" dirty="0" err="1" smtClean="0"/>
              <a:t>különbség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u</a:t>
            </a:r>
            <a:r>
              <a:rPr lang="en-GB" dirty="0" err="1" smtClean="0"/>
              <a:t>tóbbiaknál</a:t>
            </a:r>
            <a:r>
              <a:rPr lang="en-GB" dirty="0" smtClean="0"/>
              <a:t> </a:t>
            </a:r>
            <a:r>
              <a:rPr lang="en-GB" dirty="0" err="1" smtClean="0"/>
              <a:t>fúziós</a:t>
            </a:r>
            <a:r>
              <a:rPr lang="en-GB" dirty="0" smtClean="0"/>
              <a:t> </a:t>
            </a:r>
            <a:r>
              <a:rPr lang="en-GB" dirty="0" err="1" smtClean="0"/>
              <a:t>robbanások</a:t>
            </a:r>
            <a:r>
              <a:rPr lang="en-GB" dirty="0" smtClean="0"/>
              <a:t> </a:t>
            </a:r>
            <a:r>
              <a:rPr lang="en-GB" dirty="0" err="1" smtClean="0"/>
              <a:t>történnek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en-GB" dirty="0" err="1" smtClean="0"/>
              <a:t>utóbbiaknál</a:t>
            </a:r>
            <a:r>
              <a:rPr lang="en-GB" dirty="0" smtClean="0"/>
              <a:t> </a:t>
            </a:r>
            <a:r>
              <a:rPr lang="en-GB" dirty="0" err="1" smtClean="0"/>
              <a:t>nem</a:t>
            </a:r>
            <a:r>
              <a:rPr lang="en-GB" dirty="0" smtClean="0"/>
              <a:t> </a:t>
            </a:r>
            <a:r>
              <a:rPr lang="en-GB" dirty="0" err="1" smtClean="0"/>
              <a:t>történnek</a:t>
            </a:r>
            <a:r>
              <a:rPr lang="en-GB" dirty="0" smtClean="0"/>
              <a:t> </a:t>
            </a:r>
            <a:r>
              <a:rPr lang="en-GB" dirty="0" err="1" smtClean="0"/>
              <a:t>fúziós</a:t>
            </a:r>
            <a:r>
              <a:rPr lang="en-GB" dirty="0" smtClean="0"/>
              <a:t> </a:t>
            </a:r>
            <a:r>
              <a:rPr lang="en-GB" dirty="0" err="1" smtClean="0"/>
              <a:t>robbanások</a:t>
            </a:r>
            <a:r>
              <a:rPr lang="en-GB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a törpenóváknál kisebb a kitörés hullámhossza</a:t>
            </a:r>
            <a:endParaRPr lang="hu-H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28.</a:t>
            </a:r>
            <a:r>
              <a:rPr lang="en-GB" dirty="0" smtClean="0"/>
              <a:t> A </a:t>
            </a:r>
            <a:r>
              <a:rPr lang="en-GB" dirty="0" err="1" smtClean="0"/>
              <a:t>nóváknál</a:t>
            </a:r>
            <a:r>
              <a:rPr lang="en-GB" dirty="0" smtClean="0"/>
              <a:t> </a:t>
            </a:r>
            <a:r>
              <a:rPr lang="hu-HU" dirty="0" smtClean="0"/>
              <a:t>milyen csillag </a:t>
            </a:r>
            <a:r>
              <a:rPr lang="en-GB" dirty="0" smtClean="0"/>
              <a:t>a </a:t>
            </a:r>
            <a:r>
              <a:rPr lang="en-GB" dirty="0" err="1" smtClean="0"/>
              <a:t>fehér</a:t>
            </a:r>
            <a:r>
              <a:rPr lang="en-GB" dirty="0" smtClean="0"/>
              <a:t> </a:t>
            </a:r>
            <a:r>
              <a:rPr lang="en-GB" dirty="0" err="1" smtClean="0"/>
              <a:t>törpe</a:t>
            </a:r>
            <a:r>
              <a:rPr lang="en-GB" dirty="0" smtClean="0"/>
              <a:t> </a:t>
            </a:r>
            <a:r>
              <a:rPr lang="en-GB" dirty="0" err="1" smtClean="0"/>
              <a:t>kísérője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en-GB" dirty="0" smtClean="0"/>
              <a:t>K-M </a:t>
            </a:r>
            <a:r>
              <a:rPr lang="hu-HU" dirty="0" smtClean="0"/>
              <a:t>színkép</a:t>
            </a:r>
            <a:r>
              <a:rPr lang="en-GB" dirty="0" err="1" smtClean="0"/>
              <a:t>típusú</a:t>
            </a:r>
            <a:r>
              <a:rPr lang="en-GB" dirty="0" smtClean="0"/>
              <a:t> </a:t>
            </a:r>
            <a:r>
              <a:rPr lang="en-GB" dirty="0" err="1" smtClean="0"/>
              <a:t>óriáscsillag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en-GB" dirty="0" smtClean="0"/>
              <a:t>K-M </a:t>
            </a:r>
            <a:r>
              <a:rPr lang="hu-HU" dirty="0" smtClean="0"/>
              <a:t>színkép</a:t>
            </a:r>
            <a:r>
              <a:rPr lang="en-GB" dirty="0" err="1" smtClean="0"/>
              <a:t>típusú</a:t>
            </a:r>
            <a:r>
              <a:rPr lang="en-GB" dirty="0" smtClean="0"/>
              <a:t> </a:t>
            </a:r>
            <a:r>
              <a:rPr lang="hu-HU" dirty="0" smtClean="0"/>
              <a:t>törpe</a:t>
            </a:r>
            <a:r>
              <a:rPr lang="en-GB" dirty="0" err="1" smtClean="0"/>
              <a:t>csillag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B</a:t>
            </a:r>
            <a:r>
              <a:rPr lang="en-GB" dirty="0" smtClean="0"/>
              <a:t>-</a:t>
            </a:r>
            <a:r>
              <a:rPr lang="hu-HU" dirty="0" smtClean="0"/>
              <a:t>A</a:t>
            </a:r>
            <a:r>
              <a:rPr lang="en-GB" dirty="0" smtClean="0"/>
              <a:t> </a:t>
            </a:r>
            <a:r>
              <a:rPr lang="hu-HU" dirty="0" smtClean="0"/>
              <a:t>színkép</a:t>
            </a:r>
            <a:r>
              <a:rPr lang="en-GB" dirty="0" err="1" smtClean="0"/>
              <a:t>típusú</a:t>
            </a:r>
            <a:r>
              <a:rPr lang="en-GB" dirty="0" smtClean="0"/>
              <a:t> </a:t>
            </a:r>
            <a:r>
              <a:rPr lang="en-GB" dirty="0" err="1" smtClean="0"/>
              <a:t>óriáscsillag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2. Milyen intenzitás felett válik az elektron relativisztikussá 1 </a:t>
            </a:r>
            <a:r>
              <a:rPr lang="hu-HU" dirty="0" smtClean="0">
                <a:latin typeface="Symbol" pitchFamily="18" charset="2"/>
              </a:rPr>
              <a:t>m</a:t>
            </a:r>
            <a:r>
              <a:rPr lang="hu-HU" dirty="0" smtClean="0"/>
              <a:t>m hullámhosszú lézerfény esetén?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10</a:t>
            </a:r>
            <a:r>
              <a:rPr lang="hu-HU" baseline="30000" dirty="0" smtClean="0"/>
              <a:t>16</a:t>
            </a:r>
            <a:r>
              <a:rPr lang="hu-HU" dirty="0" smtClean="0"/>
              <a:t> W/cm</a:t>
            </a:r>
            <a:r>
              <a:rPr lang="hu-HU" baseline="30000" dirty="0" smtClean="0"/>
              <a:t>2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10</a:t>
            </a:r>
            <a:r>
              <a:rPr lang="hu-HU" baseline="30000" dirty="0" smtClean="0"/>
              <a:t>18</a:t>
            </a:r>
            <a:r>
              <a:rPr lang="hu-HU" dirty="0" smtClean="0"/>
              <a:t> W/cm</a:t>
            </a:r>
            <a:r>
              <a:rPr lang="hu-HU" baseline="30000" dirty="0" smtClean="0"/>
              <a:t>2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10</a:t>
            </a:r>
            <a:r>
              <a:rPr lang="hu-HU" baseline="30000" dirty="0" smtClean="0"/>
              <a:t>20</a:t>
            </a:r>
            <a:r>
              <a:rPr lang="hu-HU" dirty="0" smtClean="0"/>
              <a:t> W/cm</a:t>
            </a:r>
            <a:r>
              <a:rPr lang="hu-HU" baseline="30000" dirty="0" smtClean="0"/>
              <a:t>2</a:t>
            </a:r>
            <a:endParaRPr lang="hu-H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29.</a:t>
            </a:r>
            <a:r>
              <a:rPr lang="en-GB" dirty="0" smtClean="0"/>
              <a:t> </a:t>
            </a:r>
            <a:r>
              <a:rPr lang="hu-HU" dirty="0" smtClean="0"/>
              <a:t>Mi okozza a</a:t>
            </a:r>
            <a:r>
              <a:rPr lang="en-GB" dirty="0" smtClean="0"/>
              <a:t> </a:t>
            </a:r>
            <a:r>
              <a:rPr lang="en-GB" dirty="0" err="1" smtClean="0"/>
              <a:t>robbanásszerű</a:t>
            </a:r>
            <a:r>
              <a:rPr lang="en-GB" dirty="0" smtClean="0"/>
              <a:t> </a:t>
            </a:r>
            <a:r>
              <a:rPr lang="en-GB" dirty="0" err="1" smtClean="0"/>
              <a:t>kifényesedést</a:t>
            </a:r>
            <a:r>
              <a:rPr lang="en-GB" dirty="0" smtClean="0"/>
              <a:t> </a:t>
            </a:r>
            <a:r>
              <a:rPr lang="hu-HU" dirty="0" smtClean="0"/>
              <a:t>a nóváknál?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en-GB" dirty="0" smtClean="0"/>
              <a:t>a </a:t>
            </a:r>
            <a:r>
              <a:rPr lang="en-GB" dirty="0" err="1" smtClean="0"/>
              <a:t>fehér</a:t>
            </a:r>
            <a:r>
              <a:rPr lang="en-GB" dirty="0" smtClean="0"/>
              <a:t> </a:t>
            </a:r>
            <a:r>
              <a:rPr lang="en-GB" dirty="0" err="1" smtClean="0"/>
              <a:t>törpe</a:t>
            </a:r>
            <a:r>
              <a:rPr lang="en-GB" dirty="0" smtClean="0"/>
              <a:t> </a:t>
            </a:r>
            <a:r>
              <a:rPr lang="hu-HU" dirty="0" smtClean="0"/>
              <a:t>belsejében</a:t>
            </a:r>
            <a:r>
              <a:rPr lang="en-GB" dirty="0" smtClean="0"/>
              <a:t> </a:t>
            </a:r>
            <a:r>
              <a:rPr lang="en-GB" dirty="0" err="1" smtClean="0"/>
              <a:t>beinduló</a:t>
            </a:r>
            <a:r>
              <a:rPr lang="en-GB" dirty="0" smtClean="0"/>
              <a:t> </a:t>
            </a:r>
            <a:r>
              <a:rPr lang="en-GB" dirty="0" err="1" smtClean="0"/>
              <a:t>termonukleáris</a:t>
            </a:r>
            <a:r>
              <a:rPr lang="en-GB" dirty="0" smtClean="0"/>
              <a:t> </a:t>
            </a:r>
            <a:r>
              <a:rPr lang="en-GB" dirty="0" err="1" smtClean="0"/>
              <a:t>reakció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en-GB" dirty="0" smtClean="0"/>
              <a:t>a </a:t>
            </a:r>
            <a:r>
              <a:rPr lang="en-GB" dirty="0" err="1" smtClean="0"/>
              <a:t>fehér</a:t>
            </a:r>
            <a:r>
              <a:rPr lang="en-GB" dirty="0" smtClean="0"/>
              <a:t> </a:t>
            </a:r>
            <a:r>
              <a:rPr lang="en-GB" dirty="0" err="1" smtClean="0"/>
              <a:t>törpe</a:t>
            </a:r>
            <a:r>
              <a:rPr lang="en-GB" dirty="0" smtClean="0"/>
              <a:t> </a:t>
            </a:r>
            <a:r>
              <a:rPr lang="hu-HU" dirty="0" smtClean="0"/>
              <a:t>egészének </a:t>
            </a:r>
            <a:r>
              <a:rPr lang="en-GB" dirty="0" err="1" smtClean="0"/>
              <a:t>termonukleáris</a:t>
            </a:r>
            <a:r>
              <a:rPr lang="en-GB" dirty="0" smtClean="0"/>
              <a:t> </a:t>
            </a:r>
            <a:r>
              <a:rPr lang="hu-HU" dirty="0" smtClean="0"/>
              <a:t>felrobbanása</a:t>
            </a:r>
          </a:p>
          <a:p>
            <a:pPr>
              <a:buNone/>
            </a:pPr>
            <a:r>
              <a:rPr lang="hu-HU" dirty="0" smtClean="0"/>
              <a:t>c)</a:t>
            </a:r>
            <a:r>
              <a:rPr lang="en-GB" dirty="0" smtClean="0"/>
              <a:t> a </a:t>
            </a:r>
            <a:r>
              <a:rPr lang="en-GB" dirty="0" err="1" smtClean="0"/>
              <a:t>fehér</a:t>
            </a:r>
            <a:r>
              <a:rPr lang="en-GB" dirty="0" smtClean="0"/>
              <a:t> </a:t>
            </a:r>
            <a:r>
              <a:rPr lang="en-GB" dirty="0" err="1" smtClean="0"/>
              <a:t>törpe</a:t>
            </a:r>
            <a:r>
              <a:rPr lang="en-GB" dirty="0" smtClean="0"/>
              <a:t> </a:t>
            </a:r>
            <a:r>
              <a:rPr lang="en-GB" dirty="0" err="1" smtClean="0"/>
              <a:t>felszínén</a:t>
            </a:r>
            <a:r>
              <a:rPr lang="en-GB" dirty="0" smtClean="0"/>
              <a:t> </a:t>
            </a:r>
            <a:r>
              <a:rPr lang="en-GB" dirty="0" err="1" smtClean="0"/>
              <a:t>beinduló</a:t>
            </a:r>
            <a:r>
              <a:rPr lang="en-GB" dirty="0" smtClean="0"/>
              <a:t> </a:t>
            </a:r>
            <a:r>
              <a:rPr lang="en-GB" dirty="0" err="1" smtClean="0"/>
              <a:t>termonukleáris</a:t>
            </a:r>
            <a:r>
              <a:rPr lang="en-GB" dirty="0" smtClean="0"/>
              <a:t> </a:t>
            </a:r>
            <a:r>
              <a:rPr lang="en-GB" dirty="0" err="1" smtClean="0"/>
              <a:t>reakció</a:t>
            </a:r>
            <a:endParaRPr lang="hu-H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30.  A szupernóvák osztályozásának mi az egyik legfőbb kritériuma?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vannak-e H-vonalak a színképben</a:t>
            </a:r>
          </a:p>
          <a:p>
            <a:pPr>
              <a:buNone/>
            </a:pPr>
            <a:r>
              <a:rPr lang="hu-HU" dirty="0" smtClean="0"/>
              <a:t>b) vannak-e </a:t>
            </a:r>
            <a:r>
              <a:rPr lang="hu-HU" dirty="0" err="1" smtClean="0"/>
              <a:t>Fe-vonalak</a:t>
            </a:r>
            <a:r>
              <a:rPr lang="hu-HU" dirty="0" smtClean="0"/>
              <a:t> a színképben</a:t>
            </a:r>
          </a:p>
          <a:p>
            <a:pPr>
              <a:buNone/>
            </a:pPr>
            <a:r>
              <a:rPr lang="hu-HU" dirty="0" smtClean="0"/>
              <a:t>c) mennyire </a:t>
            </a:r>
            <a:r>
              <a:rPr lang="hu-HU" dirty="0" err="1" smtClean="0"/>
              <a:t>vöröseltolódottak</a:t>
            </a:r>
            <a:r>
              <a:rPr lang="hu-HU" dirty="0" smtClean="0"/>
              <a:t> a színképvonalak</a:t>
            </a:r>
            <a:endParaRPr lang="hu-H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31. Mit nevezünk</a:t>
            </a:r>
            <a:r>
              <a:rPr lang="en-GB" dirty="0" smtClean="0"/>
              <a:t> Chandrasekhar-</a:t>
            </a:r>
            <a:r>
              <a:rPr lang="en-GB" dirty="0" err="1" smtClean="0"/>
              <a:t>határ</a:t>
            </a:r>
            <a:r>
              <a:rPr lang="hu-HU" dirty="0" err="1" smtClean="0"/>
              <a:t>nak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Azt a határtömeget, ami maximum</a:t>
            </a:r>
            <a:r>
              <a:rPr lang="en-GB" dirty="0" smtClean="0"/>
              <a:t> a </a:t>
            </a:r>
            <a:r>
              <a:rPr lang="en-GB" dirty="0" err="1" smtClean="0"/>
              <a:t>fehér</a:t>
            </a:r>
            <a:r>
              <a:rPr lang="en-GB" dirty="0" smtClean="0"/>
              <a:t> </a:t>
            </a:r>
            <a:r>
              <a:rPr lang="en-GB" dirty="0" err="1" smtClean="0"/>
              <a:t>törp</a:t>
            </a:r>
            <a:r>
              <a:rPr lang="hu-HU" dirty="0" err="1" smtClean="0"/>
              <a:t>ére</a:t>
            </a:r>
            <a:r>
              <a:rPr lang="hu-HU" dirty="0" smtClean="0"/>
              <a:t> átáramolhat a vörös óriásról.</a:t>
            </a:r>
          </a:p>
          <a:p>
            <a:pPr>
              <a:buNone/>
            </a:pPr>
            <a:r>
              <a:rPr lang="hu-HU" dirty="0" smtClean="0"/>
              <a:t>b) Azt a határtömeget, ami felett egy magányos csillag szupernóvává válhat.</a:t>
            </a:r>
          </a:p>
          <a:p>
            <a:pPr>
              <a:buNone/>
            </a:pPr>
            <a:r>
              <a:rPr lang="hu-HU" dirty="0" smtClean="0"/>
              <a:t>c) Azt a határtömeget, amit elérve</a:t>
            </a:r>
            <a:r>
              <a:rPr lang="en-GB" dirty="0" smtClean="0"/>
              <a:t> a </a:t>
            </a:r>
            <a:r>
              <a:rPr lang="en-GB" dirty="0" err="1" smtClean="0"/>
              <a:t>fehér</a:t>
            </a:r>
            <a:r>
              <a:rPr lang="en-GB" dirty="0" smtClean="0"/>
              <a:t> </a:t>
            </a:r>
            <a:r>
              <a:rPr lang="en-GB" dirty="0" err="1" smtClean="0"/>
              <a:t>törpe</a:t>
            </a:r>
            <a:r>
              <a:rPr lang="en-GB" dirty="0" smtClean="0"/>
              <a:t> </a:t>
            </a:r>
            <a:r>
              <a:rPr lang="en-GB" dirty="0" err="1" smtClean="0"/>
              <a:t>felrobban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32. Milyen kettőscsillagból nem lehet  termonukleáris (</a:t>
            </a:r>
            <a:r>
              <a:rPr lang="hu-HU" dirty="0" err="1" smtClean="0"/>
              <a:t>Ia</a:t>
            </a:r>
            <a:r>
              <a:rPr lang="hu-HU" dirty="0" smtClean="0"/>
              <a:t>) szupernóva 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vörös óriás – vörös törpe</a:t>
            </a:r>
          </a:p>
          <a:p>
            <a:pPr>
              <a:buNone/>
            </a:pPr>
            <a:r>
              <a:rPr lang="hu-HU" dirty="0" smtClean="0"/>
              <a:t>b) fehér törpe – fehér törpe</a:t>
            </a:r>
          </a:p>
          <a:p>
            <a:pPr>
              <a:buNone/>
            </a:pPr>
            <a:r>
              <a:rPr lang="hu-HU" dirty="0" smtClean="0"/>
              <a:t>c) vörös óriás – fehér törpe</a:t>
            </a:r>
            <a:endParaRPr lang="hu-H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33.  Mit jelent az, hogy egy objektum</a:t>
            </a:r>
            <a:r>
              <a:rPr lang="en-GB" dirty="0" smtClean="0"/>
              <a:t> standard </a:t>
            </a:r>
            <a:r>
              <a:rPr lang="en-GB" dirty="0" err="1" smtClean="0"/>
              <a:t>gyertyaként</a:t>
            </a:r>
            <a:r>
              <a:rPr lang="hu-HU" dirty="0" smtClean="0"/>
              <a:t> használható?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színképéből a távolsága ismert</a:t>
            </a:r>
          </a:p>
          <a:p>
            <a:pPr>
              <a:buNone/>
            </a:pPr>
            <a:r>
              <a:rPr lang="hu-HU" dirty="0" smtClean="0"/>
              <a:t>b) abszolút fényessége ismert</a:t>
            </a:r>
          </a:p>
          <a:p>
            <a:pPr>
              <a:buNone/>
            </a:pPr>
            <a:r>
              <a:rPr lang="hu-HU" dirty="0" smtClean="0"/>
              <a:t>c) anyaga a gyertyagyártás alapja</a:t>
            </a:r>
            <a:endParaRPr lang="hu-H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34. </a:t>
            </a:r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 smtClean="0"/>
              <a:t>Ia</a:t>
            </a:r>
            <a:r>
              <a:rPr lang="en-GB" dirty="0" smtClean="0"/>
              <a:t> </a:t>
            </a:r>
            <a:r>
              <a:rPr lang="en-GB" dirty="0" err="1" smtClean="0"/>
              <a:t>szupernóvák</a:t>
            </a:r>
            <a:r>
              <a:rPr lang="en-GB" dirty="0" smtClean="0"/>
              <a:t> </a:t>
            </a:r>
            <a:r>
              <a:rPr lang="en-GB" dirty="0" err="1" smtClean="0"/>
              <a:t>lassú</a:t>
            </a:r>
            <a:r>
              <a:rPr lang="en-GB" dirty="0" smtClean="0"/>
              <a:t> </a:t>
            </a:r>
            <a:r>
              <a:rPr lang="hu-HU" dirty="0" smtClean="0"/>
              <a:t>és egyenletes </a:t>
            </a:r>
            <a:r>
              <a:rPr lang="en-GB" dirty="0" err="1" smtClean="0"/>
              <a:t>halványodási</a:t>
            </a:r>
            <a:r>
              <a:rPr lang="en-GB" dirty="0" smtClean="0"/>
              <a:t> </a:t>
            </a:r>
            <a:r>
              <a:rPr lang="en-GB" dirty="0" err="1" smtClean="0"/>
              <a:t>ütem</a:t>
            </a:r>
            <a:r>
              <a:rPr lang="hu-HU" dirty="0" smtClean="0"/>
              <a:t>ét mivel lehet</a:t>
            </a:r>
            <a:r>
              <a:rPr lang="en-GB" dirty="0" smtClean="0"/>
              <a:t> </a:t>
            </a:r>
            <a:r>
              <a:rPr lang="en-GB" dirty="0" err="1" smtClean="0"/>
              <a:t>magyarázni</a:t>
            </a:r>
            <a:r>
              <a:rPr lang="hu-HU" dirty="0" smtClean="0"/>
              <a:t>?</a:t>
            </a:r>
            <a:r>
              <a:rPr lang="en-GB" dirty="0" smtClean="0"/>
              <a:t> 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en-GB" dirty="0" smtClean="0"/>
              <a:t>a </a:t>
            </a:r>
            <a:r>
              <a:rPr lang="en-GB" dirty="0" err="1" smtClean="0"/>
              <a:t>robbanáskor</a:t>
            </a:r>
            <a:r>
              <a:rPr lang="en-GB" dirty="0" smtClean="0"/>
              <a:t> </a:t>
            </a:r>
            <a:r>
              <a:rPr lang="en-GB" dirty="0" err="1" smtClean="0"/>
              <a:t>keletkező</a:t>
            </a:r>
            <a:r>
              <a:rPr lang="en-GB" dirty="0" smtClean="0"/>
              <a:t> </a:t>
            </a:r>
            <a:r>
              <a:rPr lang="en-GB" dirty="0" err="1" smtClean="0"/>
              <a:t>nikkel</a:t>
            </a:r>
            <a:r>
              <a:rPr lang="en-GB" dirty="0" smtClean="0"/>
              <a:t> </a:t>
            </a:r>
            <a:r>
              <a:rPr lang="en-GB" dirty="0" err="1" smtClean="0"/>
              <a:t>bomlása</a:t>
            </a:r>
            <a:r>
              <a:rPr lang="en-GB" dirty="0" smtClean="0"/>
              <a:t> </a:t>
            </a:r>
            <a:r>
              <a:rPr lang="en-GB" dirty="0" err="1" smtClean="0"/>
              <a:t>során</a:t>
            </a:r>
            <a:r>
              <a:rPr lang="en-GB" dirty="0" smtClean="0"/>
              <a:t> </a:t>
            </a:r>
            <a:r>
              <a:rPr lang="en-GB" dirty="0" err="1" smtClean="0"/>
              <a:t>felszabaduló</a:t>
            </a:r>
            <a:r>
              <a:rPr lang="en-GB" dirty="0" smtClean="0"/>
              <a:t> </a:t>
            </a:r>
            <a:r>
              <a:rPr lang="en-GB" dirty="0" err="1" smtClean="0"/>
              <a:t>energi</a:t>
            </a:r>
            <a:r>
              <a:rPr lang="hu-HU" dirty="0" err="1" smtClean="0"/>
              <a:t>ával</a:t>
            </a:r>
            <a:r>
              <a:rPr lang="hu-HU" dirty="0" smtClean="0"/>
              <a:t> </a:t>
            </a:r>
          </a:p>
          <a:p>
            <a:pPr>
              <a:buNone/>
            </a:pPr>
            <a:r>
              <a:rPr lang="hu-HU" dirty="0" smtClean="0"/>
              <a:t>b) </a:t>
            </a:r>
            <a:r>
              <a:rPr lang="en-GB" dirty="0" smtClean="0"/>
              <a:t>a </a:t>
            </a:r>
            <a:r>
              <a:rPr lang="en-GB" dirty="0" err="1" smtClean="0"/>
              <a:t>robbanáskor</a:t>
            </a:r>
            <a:r>
              <a:rPr lang="en-GB" dirty="0" smtClean="0"/>
              <a:t> </a:t>
            </a:r>
            <a:r>
              <a:rPr lang="en-GB" dirty="0" err="1" smtClean="0"/>
              <a:t>keletkező</a:t>
            </a:r>
            <a:r>
              <a:rPr lang="en-GB" dirty="0" smtClean="0"/>
              <a:t> </a:t>
            </a:r>
            <a:r>
              <a:rPr lang="hu-HU" dirty="0" smtClean="0"/>
              <a:t>vas</a:t>
            </a:r>
            <a:r>
              <a:rPr lang="en-GB" dirty="0" smtClean="0"/>
              <a:t> </a:t>
            </a:r>
            <a:r>
              <a:rPr lang="en-GB" dirty="0" err="1" smtClean="0"/>
              <a:t>bomlása</a:t>
            </a:r>
            <a:r>
              <a:rPr lang="en-GB" dirty="0" smtClean="0"/>
              <a:t> </a:t>
            </a:r>
            <a:r>
              <a:rPr lang="en-GB" dirty="0" err="1" smtClean="0"/>
              <a:t>során</a:t>
            </a:r>
            <a:r>
              <a:rPr lang="en-GB" dirty="0" smtClean="0"/>
              <a:t> </a:t>
            </a:r>
            <a:r>
              <a:rPr lang="en-GB" dirty="0" err="1" smtClean="0"/>
              <a:t>felszabaduló</a:t>
            </a:r>
            <a:r>
              <a:rPr lang="en-GB" dirty="0" smtClean="0"/>
              <a:t> </a:t>
            </a:r>
            <a:r>
              <a:rPr lang="en-GB" dirty="0" err="1" smtClean="0"/>
              <a:t>energi</a:t>
            </a:r>
            <a:r>
              <a:rPr lang="hu-HU" dirty="0" err="1" smtClean="0"/>
              <a:t>ával</a:t>
            </a:r>
            <a:r>
              <a:rPr lang="hu-HU" dirty="0" smtClean="0"/>
              <a:t> </a:t>
            </a:r>
          </a:p>
          <a:p>
            <a:pPr>
              <a:buNone/>
            </a:pPr>
            <a:r>
              <a:rPr lang="hu-HU" dirty="0" smtClean="0"/>
              <a:t>c) </a:t>
            </a:r>
            <a:r>
              <a:rPr lang="en-GB" dirty="0" smtClean="0"/>
              <a:t>a </a:t>
            </a:r>
            <a:r>
              <a:rPr lang="en-GB" dirty="0" err="1" smtClean="0"/>
              <a:t>robbanáskor</a:t>
            </a:r>
            <a:r>
              <a:rPr lang="en-GB" dirty="0" smtClean="0"/>
              <a:t> </a:t>
            </a:r>
            <a:r>
              <a:rPr lang="en-GB" dirty="0" err="1" smtClean="0"/>
              <a:t>keletkező</a:t>
            </a:r>
            <a:r>
              <a:rPr lang="en-GB" dirty="0" smtClean="0"/>
              <a:t> </a:t>
            </a:r>
            <a:r>
              <a:rPr lang="hu-HU" dirty="0" smtClean="0"/>
              <a:t>urán</a:t>
            </a:r>
            <a:r>
              <a:rPr lang="en-GB" dirty="0" smtClean="0"/>
              <a:t> </a:t>
            </a:r>
            <a:r>
              <a:rPr lang="en-GB" dirty="0" err="1" smtClean="0"/>
              <a:t>bomlása</a:t>
            </a:r>
            <a:r>
              <a:rPr lang="en-GB" dirty="0" smtClean="0"/>
              <a:t> </a:t>
            </a:r>
            <a:r>
              <a:rPr lang="en-GB" dirty="0" err="1" smtClean="0"/>
              <a:t>során</a:t>
            </a:r>
            <a:r>
              <a:rPr lang="en-GB" dirty="0" smtClean="0"/>
              <a:t> </a:t>
            </a:r>
            <a:r>
              <a:rPr lang="en-GB" dirty="0" err="1" smtClean="0"/>
              <a:t>felszabaduló</a:t>
            </a:r>
            <a:r>
              <a:rPr lang="en-GB" dirty="0" smtClean="0"/>
              <a:t> </a:t>
            </a:r>
            <a:r>
              <a:rPr lang="en-GB" dirty="0" err="1" smtClean="0"/>
              <a:t>energi</a:t>
            </a:r>
            <a:r>
              <a:rPr lang="hu-HU" dirty="0" err="1" smtClean="0"/>
              <a:t>ával</a:t>
            </a:r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35. </a:t>
            </a:r>
            <a:r>
              <a:rPr lang="en-GB" dirty="0" smtClean="0"/>
              <a:t>A II-</a:t>
            </a:r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típusú</a:t>
            </a:r>
            <a:r>
              <a:rPr lang="en-GB" dirty="0" smtClean="0"/>
              <a:t> </a:t>
            </a:r>
            <a:r>
              <a:rPr lang="hu-HU" dirty="0" smtClean="0"/>
              <a:t>vagy </a:t>
            </a:r>
            <a:r>
              <a:rPr lang="hu-HU" dirty="0" err="1" smtClean="0"/>
              <a:t>kollapszár</a:t>
            </a:r>
            <a:r>
              <a:rPr lang="hu-HU" dirty="0" smtClean="0"/>
              <a:t> </a:t>
            </a:r>
            <a:r>
              <a:rPr lang="en-GB" dirty="0" err="1" smtClean="0"/>
              <a:t>szupernóvák</a:t>
            </a:r>
            <a:r>
              <a:rPr lang="en-GB" dirty="0" smtClean="0"/>
              <a:t> </a:t>
            </a:r>
            <a:r>
              <a:rPr lang="hu-HU" dirty="0" smtClean="0"/>
              <a:t>legalább mekkora</a:t>
            </a:r>
            <a:r>
              <a:rPr lang="en-GB" dirty="0" smtClean="0"/>
              <a:t> </a:t>
            </a:r>
            <a:r>
              <a:rPr lang="en-GB" dirty="0" err="1" smtClean="0"/>
              <a:t>tömegű</a:t>
            </a:r>
            <a:r>
              <a:rPr lang="en-GB" dirty="0" smtClean="0"/>
              <a:t> </a:t>
            </a:r>
            <a:r>
              <a:rPr lang="en-GB" dirty="0" err="1" smtClean="0"/>
              <a:t>magányos</a:t>
            </a:r>
            <a:r>
              <a:rPr lang="en-GB" dirty="0" smtClean="0"/>
              <a:t> </a:t>
            </a:r>
            <a:r>
              <a:rPr lang="en-GB" dirty="0" err="1" smtClean="0"/>
              <a:t>csillagok</a:t>
            </a:r>
            <a:r>
              <a:rPr lang="en-GB" dirty="0" smtClean="0"/>
              <a:t> </a:t>
            </a:r>
            <a:r>
              <a:rPr lang="en-GB" dirty="0" err="1" smtClean="0"/>
              <a:t>gravitációs</a:t>
            </a:r>
            <a:r>
              <a:rPr lang="en-GB" dirty="0" smtClean="0"/>
              <a:t> </a:t>
            </a:r>
            <a:r>
              <a:rPr lang="en-GB" dirty="0" err="1" smtClean="0"/>
              <a:t>kollapszusa</a:t>
            </a:r>
            <a:r>
              <a:rPr lang="en-GB" dirty="0" smtClean="0"/>
              <a:t> </a:t>
            </a:r>
            <a:r>
              <a:rPr lang="en-GB" dirty="0" err="1" smtClean="0"/>
              <a:t>során</a:t>
            </a:r>
            <a:r>
              <a:rPr lang="en-GB" dirty="0" smtClean="0"/>
              <a:t> </a:t>
            </a:r>
            <a:r>
              <a:rPr lang="en-GB" dirty="0" err="1" smtClean="0"/>
              <a:t>bekövetkező</a:t>
            </a:r>
            <a:r>
              <a:rPr lang="en-GB" dirty="0" smtClean="0"/>
              <a:t> </a:t>
            </a:r>
            <a:r>
              <a:rPr lang="en-GB" dirty="0" err="1" smtClean="0"/>
              <a:t>robbanások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en-GB" dirty="0" smtClean="0"/>
              <a:t>M&gt;</a:t>
            </a:r>
            <a:r>
              <a:rPr lang="hu-HU" dirty="0" smtClean="0"/>
              <a:t>1,5</a:t>
            </a:r>
            <a:r>
              <a:rPr lang="en-GB" dirty="0" smtClean="0"/>
              <a:t> M</a:t>
            </a:r>
            <a:r>
              <a:rPr lang="en-GB" baseline="-25000" dirty="0" smtClean="0"/>
              <a:t>⊙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en-GB" dirty="0" smtClean="0"/>
              <a:t>M&gt;</a:t>
            </a:r>
            <a:r>
              <a:rPr lang="hu-HU" dirty="0" smtClean="0"/>
              <a:t>3</a:t>
            </a:r>
            <a:r>
              <a:rPr lang="en-GB" dirty="0" smtClean="0"/>
              <a:t> M</a:t>
            </a:r>
            <a:r>
              <a:rPr lang="en-GB" baseline="-25000" dirty="0" smtClean="0"/>
              <a:t>⊙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</a:t>
            </a:r>
            <a:r>
              <a:rPr lang="en-GB" dirty="0" smtClean="0"/>
              <a:t>M&gt;8 M</a:t>
            </a:r>
            <a:r>
              <a:rPr lang="en-GB" baseline="-25000" dirty="0" smtClean="0"/>
              <a:t>⊙</a:t>
            </a:r>
            <a:endParaRPr lang="hu-H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36. A </a:t>
            </a:r>
            <a:r>
              <a:rPr lang="hu-HU" dirty="0" err="1" smtClean="0"/>
              <a:t>kollapszár</a:t>
            </a:r>
            <a:r>
              <a:rPr lang="hu-HU" dirty="0" smtClean="0"/>
              <a:t> </a:t>
            </a:r>
            <a:r>
              <a:rPr lang="en-GB" dirty="0" err="1" smtClean="0"/>
              <a:t>szupernóvák</a:t>
            </a:r>
            <a:r>
              <a:rPr lang="en-GB" dirty="0" smtClean="0"/>
              <a:t> </a:t>
            </a:r>
            <a:r>
              <a:rPr lang="hu-HU" dirty="0" smtClean="0"/>
              <a:t>magjában mi alakul ki a robbanást megelőzően?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sötét anyag</a:t>
            </a:r>
          </a:p>
          <a:p>
            <a:pPr>
              <a:buNone/>
            </a:pPr>
            <a:r>
              <a:rPr lang="hu-HU" dirty="0" smtClean="0"/>
              <a:t>b) fehér törpe</a:t>
            </a:r>
          </a:p>
          <a:p>
            <a:pPr>
              <a:buNone/>
            </a:pPr>
            <a:r>
              <a:rPr lang="hu-HU" dirty="0" smtClean="0"/>
              <a:t>c) neutroncsillag</a:t>
            </a:r>
            <a:endParaRPr lang="hu-H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37.  Mik játszanak alapvető szerepet a szupernóva robbanáskor?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konvektív</a:t>
            </a:r>
            <a:r>
              <a:rPr lang="hu-HU" dirty="0" smtClean="0"/>
              <a:t> áramlások</a:t>
            </a:r>
          </a:p>
          <a:p>
            <a:pPr>
              <a:buNone/>
            </a:pPr>
            <a:r>
              <a:rPr lang="hu-HU" dirty="0" smtClean="0"/>
              <a:t>b) a sugárzási folyamatok</a:t>
            </a:r>
          </a:p>
          <a:p>
            <a:pPr>
              <a:buNone/>
            </a:pPr>
            <a:r>
              <a:rPr lang="hu-HU" dirty="0" smtClean="0"/>
              <a:t>c) a lökéshullámok</a:t>
            </a:r>
            <a:endParaRPr lang="hu-H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38.  Hogyan modellezik a </a:t>
            </a:r>
            <a:r>
              <a:rPr lang="en-GB" dirty="0" err="1" smtClean="0"/>
              <a:t>szuperfényes</a:t>
            </a:r>
            <a:r>
              <a:rPr lang="en-GB" dirty="0" smtClean="0"/>
              <a:t> </a:t>
            </a:r>
            <a:r>
              <a:rPr lang="en-GB" dirty="0" err="1" smtClean="0"/>
              <a:t>szupernóvákat</a:t>
            </a:r>
            <a:r>
              <a:rPr lang="en-GB" dirty="0" smtClean="0"/>
              <a:t> (SLSN)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en-GB" dirty="0" err="1" smtClean="0"/>
              <a:t>Nagyon</a:t>
            </a:r>
            <a:r>
              <a:rPr lang="en-GB" dirty="0" smtClean="0"/>
              <a:t> </a:t>
            </a:r>
            <a:r>
              <a:rPr lang="en-GB" dirty="0" err="1" smtClean="0"/>
              <a:t>nagy</a:t>
            </a:r>
            <a:r>
              <a:rPr lang="en-GB" dirty="0" smtClean="0"/>
              <a:t> </a:t>
            </a:r>
            <a:r>
              <a:rPr lang="en-GB" dirty="0" err="1" smtClean="0"/>
              <a:t>tömegű</a:t>
            </a:r>
            <a:r>
              <a:rPr lang="en-GB" dirty="0" smtClean="0"/>
              <a:t> (M&gt;100 M</a:t>
            </a:r>
            <a:r>
              <a:rPr lang="en-GB" baseline="-25000" dirty="0" smtClean="0"/>
              <a:t>⊙</a:t>
            </a:r>
            <a:r>
              <a:rPr lang="en-GB" dirty="0" smtClean="0"/>
              <a:t>) </a:t>
            </a:r>
            <a:r>
              <a:rPr lang="en-GB" dirty="0" err="1" smtClean="0"/>
              <a:t>csillagok</a:t>
            </a:r>
            <a:r>
              <a:rPr lang="en-GB" dirty="0" smtClean="0"/>
              <a:t> </a:t>
            </a:r>
            <a:r>
              <a:rPr lang="en-GB" dirty="0" err="1" smtClean="0"/>
              <a:t>forró</a:t>
            </a:r>
            <a:r>
              <a:rPr lang="en-GB" dirty="0" smtClean="0"/>
              <a:t> </a:t>
            </a:r>
            <a:r>
              <a:rPr lang="en-GB" dirty="0" err="1" smtClean="0"/>
              <a:t>magjában</a:t>
            </a:r>
            <a:r>
              <a:rPr lang="en-GB" dirty="0" smtClean="0"/>
              <a:t> a </a:t>
            </a:r>
            <a:r>
              <a:rPr lang="en-GB" dirty="0" err="1" smtClean="0"/>
              <a:t>gammafotonok</a:t>
            </a:r>
            <a:r>
              <a:rPr lang="en-GB" dirty="0" smtClean="0"/>
              <a:t> </a:t>
            </a:r>
            <a:r>
              <a:rPr lang="en-GB" dirty="0" err="1" smtClean="0"/>
              <a:t>elektron-pozitron</a:t>
            </a:r>
            <a:r>
              <a:rPr lang="en-GB" dirty="0" smtClean="0"/>
              <a:t> </a:t>
            </a:r>
            <a:r>
              <a:rPr lang="en-GB" dirty="0" err="1" smtClean="0"/>
              <a:t>párokat</a:t>
            </a:r>
            <a:r>
              <a:rPr lang="en-GB" dirty="0" smtClean="0"/>
              <a:t> </a:t>
            </a:r>
            <a:r>
              <a:rPr lang="en-GB" dirty="0" err="1" smtClean="0"/>
              <a:t>képesek</a:t>
            </a:r>
            <a:r>
              <a:rPr lang="en-GB" dirty="0" smtClean="0"/>
              <a:t> </a:t>
            </a:r>
            <a:r>
              <a:rPr lang="en-GB" dirty="0" err="1" smtClean="0"/>
              <a:t>kelteni</a:t>
            </a:r>
            <a:r>
              <a:rPr lang="en-GB" dirty="0" smtClean="0"/>
              <a:t>. </a:t>
            </a:r>
            <a:r>
              <a:rPr lang="en-GB" dirty="0" err="1" smtClean="0"/>
              <a:t>Ez</a:t>
            </a:r>
            <a:r>
              <a:rPr lang="en-GB" dirty="0" smtClean="0"/>
              <a:t> a </a:t>
            </a:r>
            <a:r>
              <a:rPr lang="en-GB" dirty="0" err="1" smtClean="0"/>
              <a:t>sugárnyomás</a:t>
            </a:r>
            <a:r>
              <a:rPr lang="en-GB" dirty="0" smtClean="0"/>
              <a:t> </a:t>
            </a:r>
            <a:r>
              <a:rPr lang="en-GB" dirty="0" err="1" smtClean="0"/>
              <a:t>és</a:t>
            </a:r>
            <a:r>
              <a:rPr lang="en-GB" dirty="0" smtClean="0"/>
              <a:t> a </a:t>
            </a:r>
            <a:r>
              <a:rPr lang="en-GB" dirty="0" err="1" smtClean="0"/>
              <a:t>hőmérséklet</a:t>
            </a:r>
            <a:r>
              <a:rPr lang="en-GB" dirty="0" smtClean="0"/>
              <a:t> </a:t>
            </a:r>
            <a:r>
              <a:rPr lang="en-GB" dirty="0" err="1" smtClean="0"/>
              <a:t>csökkenésével</a:t>
            </a:r>
            <a:r>
              <a:rPr lang="en-GB" dirty="0" smtClean="0"/>
              <a:t> </a:t>
            </a:r>
            <a:r>
              <a:rPr lang="en-GB" dirty="0" err="1" smtClean="0"/>
              <a:t>jár</a:t>
            </a:r>
            <a:r>
              <a:rPr lang="en-GB" dirty="0" smtClean="0"/>
              <a:t>, </a:t>
            </a:r>
            <a:r>
              <a:rPr lang="en-GB" dirty="0" err="1" smtClean="0"/>
              <a:t>ezáltal</a:t>
            </a:r>
            <a:r>
              <a:rPr lang="en-GB" dirty="0" smtClean="0"/>
              <a:t> a </a:t>
            </a:r>
            <a:r>
              <a:rPr lang="en-GB" dirty="0" err="1" smtClean="0"/>
              <a:t>csillag</a:t>
            </a:r>
            <a:r>
              <a:rPr lang="en-GB" dirty="0" smtClean="0"/>
              <a:t> </a:t>
            </a:r>
            <a:r>
              <a:rPr lang="en-GB" dirty="0" err="1" smtClean="0"/>
              <a:t>magja</a:t>
            </a:r>
            <a:r>
              <a:rPr lang="en-GB" dirty="0" smtClean="0"/>
              <a:t> </a:t>
            </a:r>
            <a:r>
              <a:rPr lang="en-GB" dirty="0" err="1" smtClean="0"/>
              <a:t>összeomolhat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/>
              <a:t>b) A magban a fúziós folyamatok megerősödésével.</a:t>
            </a:r>
          </a:p>
          <a:p>
            <a:pPr>
              <a:buNone/>
            </a:pPr>
            <a:r>
              <a:rPr lang="hu-HU" dirty="0" smtClean="0"/>
              <a:t>c) A mag fekete lyukká való összeomlásával.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3. Hol található a National </a:t>
            </a:r>
            <a:r>
              <a:rPr lang="hu-HU" dirty="0" err="1" smtClean="0"/>
              <a:t>Ignition</a:t>
            </a:r>
            <a:r>
              <a:rPr lang="hu-HU" dirty="0" smtClean="0"/>
              <a:t> </a:t>
            </a:r>
            <a:r>
              <a:rPr lang="hu-HU" dirty="0" err="1" smtClean="0"/>
              <a:t>Facility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USA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Nagy Britannia</a:t>
            </a:r>
          </a:p>
          <a:p>
            <a:pPr>
              <a:buNone/>
            </a:pPr>
            <a:r>
              <a:rPr lang="hu-HU" dirty="0" smtClean="0"/>
              <a:t>c) Magyarország</a:t>
            </a:r>
            <a:endParaRPr lang="hu-H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39.  Hogyan magyarázható a P </a:t>
            </a:r>
            <a:r>
              <a:rPr lang="hu-HU" dirty="0" err="1" smtClean="0"/>
              <a:t>Cygni</a:t>
            </a:r>
            <a:r>
              <a:rPr lang="hu-HU" dirty="0" smtClean="0"/>
              <a:t> vonalprofil (ugyanaz a színképvonal abszorpcióban és emisszióban is megjelenik, eltérő hullámhosszon)?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csillagra hulló anyaghéj</a:t>
            </a:r>
          </a:p>
          <a:p>
            <a:pPr>
              <a:buNone/>
            </a:pPr>
            <a:r>
              <a:rPr lang="hu-HU" dirty="0" smtClean="0"/>
              <a:t>b) táguló anyaghéj a csillag körül</a:t>
            </a:r>
          </a:p>
          <a:p>
            <a:pPr>
              <a:buNone/>
            </a:pPr>
            <a:r>
              <a:rPr lang="hu-HU" dirty="0" smtClean="0"/>
              <a:t>c) kettőscsillag</a:t>
            </a:r>
            <a:endParaRPr lang="hu-H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40.  Mi a „ferde </a:t>
            </a:r>
            <a:r>
              <a:rPr lang="hu-HU" dirty="0" err="1" smtClean="0"/>
              <a:t>rotátor</a:t>
            </a:r>
            <a:r>
              <a:rPr lang="hu-HU" dirty="0" smtClean="0"/>
              <a:t>” modell?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mágneses tengely </a:t>
            </a:r>
            <a:r>
              <a:rPr lang="hu-HU" dirty="0" err="1" smtClean="0"/>
              <a:t>precesszál</a:t>
            </a:r>
            <a:r>
              <a:rPr lang="hu-HU" dirty="0" smtClean="0"/>
              <a:t> a forgástengely körül</a:t>
            </a:r>
          </a:p>
          <a:p>
            <a:pPr>
              <a:buNone/>
            </a:pPr>
            <a:r>
              <a:rPr lang="hu-HU" dirty="0" smtClean="0"/>
              <a:t>b) a forgástengely </a:t>
            </a:r>
            <a:r>
              <a:rPr lang="hu-HU" dirty="0" err="1" smtClean="0"/>
              <a:t>precesszál</a:t>
            </a:r>
            <a:r>
              <a:rPr lang="hu-HU" dirty="0" smtClean="0"/>
              <a:t> a mágneses tengely körül</a:t>
            </a:r>
          </a:p>
          <a:p>
            <a:pPr>
              <a:buNone/>
            </a:pPr>
            <a:r>
              <a:rPr lang="hu-HU" dirty="0" smtClean="0"/>
              <a:t>c) a forgástengely ferdén áll: a látóirányunkkal szöget zár be</a:t>
            </a:r>
            <a:endParaRPr lang="hu-H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41. A pulzároknál a mágneses tengely mentén két irányban felgyorsuló, kifelé mozgó elektromos töltések sugároznak egy szűk térszögben. Ezen nyalábok (</a:t>
            </a:r>
            <a:r>
              <a:rPr lang="hu-HU" dirty="0" err="1" smtClean="0"/>
              <a:t>jetek</a:t>
            </a:r>
            <a:r>
              <a:rPr lang="hu-HU" dirty="0" smtClean="0"/>
              <a:t>) mentén erős sugárzás történik, milyen tartományban?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az ultraibolya tartományban</a:t>
            </a:r>
          </a:p>
          <a:p>
            <a:pPr>
              <a:buNone/>
            </a:pPr>
            <a:r>
              <a:rPr lang="hu-HU" dirty="0" smtClean="0"/>
              <a:t>b) az infravörös tartományban</a:t>
            </a:r>
          </a:p>
          <a:p>
            <a:pPr>
              <a:buNone/>
            </a:pPr>
            <a:r>
              <a:rPr lang="hu-HU" dirty="0" smtClean="0"/>
              <a:t>c) a rádió-, sok esetben a látható, a röntgen- és a gammatartományban is </a:t>
            </a:r>
            <a:endParaRPr lang="hu-H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42.  Mekkora a pulzárok villogásának periódusa?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néhány óra</a:t>
            </a:r>
          </a:p>
          <a:p>
            <a:pPr>
              <a:buNone/>
            </a:pPr>
            <a:r>
              <a:rPr lang="hu-HU" dirty="0" smtClean="0"/>
              <a:t>b) néhány perc</a:t>
            </a:r>
          </a:p>
          <a:p>
            <a:pPr>
              <a:buNone/>
            </a:pPr>
            <a:r>
              <a:rPr lang="hu-HU" dirty="0" smtClean="0"/>
              <a:t>c) 0,001 és néhány másodperc közötti</a:t>
            </a:r>
            <a:endParaRPr lang="hu-H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43. Változik-e idővel a pulzárok villogási periódusa?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nem</a:t>
            </a:r>
          </a:p>
          <a:p>
            <a:pPr>
              <a:buNone/>
            </a:pPr>
            <a:r>
              <a:rPr lang="hu-HU" dirty="0" smtClean="0"/>
              <a:t>b) növekszik, mert lassul a pulzár forgása</a:t>
            </a:r>
          </a:p>
          <a:p>
            <a:pPr>
              <a:buNone/>
            </a:pPr>
            <a:r>
              <a:rPr lang="hu-HU" dirty="0" smtClean="0"/>
              <a:t>c) csökken, mert gyorsul a pulzár forgása</a:t>
            </a:r>
            <a:endParaRPr lang="hu-H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44.  A mintegy 2000 eddig felfedezett pulzár hányada van kettős rendszerben?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1%-a</a:t>
            </a:r>
          </a:p>
          <a:p>
            <a:pPr>
              <a:buNone/>
            </a:pPr>
            <a:r>
              <a:rPr lang="hu-HU" dirty="0" smtClean="0"/>
              <a:t>b) 10%-a</a:t>
            </a:r>
          </a:p>
          <a:p>
            <a:pPr>
              <a:buNone/>
            </a:pPr>
            <a:r>
              <a:rPr lang="hu-HU" dirty="0" smtClean="0"/>
              <a:t>c) 90%-a</a:t>
            </a:r>
            <a:endParaRPr lang="hu-H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45. A kettős rendszerekben lévő pulzárok tömege meghatározható. Mekkora?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en-GB" dirty="0" smtClean="0"/>
              <a:t>1-2 nap-</a:t>
            </a:r>
            <a:r>
              <a:rPr lang="en-GB" dirty="0" err="1" smtClean="0"/>
              <a:t>tömegűek</a:t>
            </a:r>
            <a:r>
              <a:rPr lang="en-GB" dirty="0" smtClean="0"/>
              <a:t>, </a:t>
            </a:r>
            <a:r>
              <a:rPr lang="en-GB" dirty="0" err="1" smtClean="0"/>
              <a:t>átlagosan</a:t>
            </a:r>
            <a:r>
              <a:rPr lang="en-GB" dirty="0" smtClean="0"/>
              <a:t> 1,4 M</a:t>
            </a:r>
            <a:r>
              <a:rPr lang="en-GB" baseline="-25000" dirty="0" smtClean="0"/>
              <a:t>⊙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2</a:t>
            </a:r>
            <a:r>
              <a:rPr lang="en-GB" dirty="0" smtClean="0"/>
              <a:t>-</a:t>
            </a:r>
            <a:r>
              <a:rPr lang="hu-HU" dirty="0" smtClean="0"/>
              <a:t>5</a:t>
            </a:r>
            <a:r>
              <a:rPr lang="en-GB" dirty="0" smtClean="0"/>
              <a:t> nap-</a:t>
            </a:r>
            <a:r>
              <a:rPr lang="en-GB" dirty="0" err="1" smtClean="0"/>
              <a:t>tömegűek</a:t>
            </a:r>
            <a:r>
              <a:rPr lang="en-GB" dirty="0" smtClean="0"/>
              <a:t>, </a:t>
            </a:r>
            <a:r>
              <a:rPr lang="en-GB" dirty="0" err="1" smtClean="0"/>
              <a:t>átlagosan</a:t>
            </a:r>
            <a:r>
              <a:rPr lang="en-GB" dirty="0" smtClean="0"/>
              <a:t> </a:t>
            </a:r>
            <a:r>
              <a:rPr lang="hu-HU" dirty="0" smtClean="0"/>
              <a:t>2</a:t>
            </a:r>
            <a:r>
              <a:rPr lang="en-GB" dirty="0" smtClean="0"/>
              <a:t>,</a:t>
            </a:r>
            <a:r>
              <a:rPr lang="hu-HU" dirty="0" smtClean="0"/>
              <a:t>5</a:t>
            </a:r>
            <a:r>
              <a:rPr lang="en-GB" dirty="0" smtClean="0"/>
              <a:t> M</a:t>
            </a:r>
            <a:r>
              <a:rPr lang="en-GB" baseline="-25000" dirty="0" smtClean="0"/>
              <a:t>⊙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3</a:t>
            </a:r>
            <a:r>
              <a:rPr lang="en-GB" dirty="0" smtClean="0"/>
              <a:t>-</a:t>
            </a:r>
            <a:r>
              <a:rPr lang="hu-HU" dirty="0" smtClean="0"/>
              <a:t>8</a:t>
            </a:r>
            <a:r>
              <a:rPr lang="en-GB" dirty="0" smtClean="0"/>
              <a:t> nap-</a:t>
            </a:r>
            <a:r>
              <a:rPr lang="en-GB" dirty="0" err="1" smtClean="0"/>
              <a:t>tömegűek</a:t>
            </a:r>
            <a:r>
              <a:rPr lang="en-GB" dirty="0" smtClean="0"/>
              <a:t>, </a:t>
            </a:r>
            <a:r>
              <a:rPr lang="en-GB" dirty="0" err="1" smtClean="0"/>
              <a:t>átlagosan</a:t>
            </a:r>
            <a:r>
              <a:rPr lang="en-GB" dirty="0" smtClean="0"/>
              <a:t> 4</a:t>
            </a:r>
            <a:r>
              <a:rPr lang="hu-HU" dirty="0" smtClean="0"/>
              <a:t>,9</a:t>
            </a:r>
            <a:r>
              <a:rPr lang="en-GB" dirty="0" smtClean="0"/>
              <a:t> M</a:t>
            </a:r>
            <a:r>
              <a:rPr lang="en-GB" baseline="-25000" dirty="0" smtClean="0"/>
              <a:t>⊙</a:t>
            </a:r>
            <a:endParaRPr lang="hu-H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46. </a:t>
            </a:r>
            <a:r>
              <a:rPr lang="en-GB" dirty="0" smtClean="0"/>
              <a:t>A </a:t>
            </a:r>
            <a:r>
              <a:rPr lang="en-GB" dirty="0" err="1" smtClean="0"/>
              <a:t>neutroncsillag</a:t>
            </a:r>
            <a:r>
              <a:rPr lang="en-GB" dirty="0" smtClean="0"/>
              <a:t> </a:t>
            </a:r>
            <a:r>
              <a:rPr lang="en-GB" dirty="0" err="1" smtClean="0"/>
              <a:t>kettősök</a:t>
            </a:r>
            <a:r>
              <a:rPr lang="en-GB" dirty="0" smtClean="0"/>
              <a:t> </a:t>
            </a:r>
            <a:r>
              <a:rPr lang="en-GB" dirty="0" err="1" smtClean="0"/>
              <a:t>esetében</a:t>
            </a:r>
            <a:r>
              <a:rPr lang="en-GB" dirty="0" smtClean="0"/>
              <a:t> </a:t>
            </a:r>
            <a:r>
              <a:rPr lang="en-GB" dirty="0" err="1" smtClean="0"/>
              <a:t>számos</a:t>
            </a:r>
            <a:r>
              <a:rPr lang="en-GB" dirty="0" smtClean="0"/>
              <a:t> </a:t>
            </a:r>
            <a:r>
              <a:rPr lang="en-GB" dirty="0" err="1" smtClean="0"/>
              <a:t>relativisztikus</a:t>
            </a:r>
            <a:r>
              <a:rPr lang="en-GB" dirty="0" smtClean="0"/>
              <a:t> </a:t>
            </a:r>
            <a:r>
              <a:rPr lang="en-GB" dirty="0" err="1" smtClean="0"/>
              <a:t>effektus</a:t>
            </a:r>
            <a:r>
              <a:rPr lang="en-GB" dirty="0" smtClean="0"/>
              <a:t> </a:t>
            </a:r>
            <a:r>
              <a:rPr lang="en-GB" dirty="0" err="1" smtClean="0"/>
              <a:t>figyelhető</a:t>
            </a:r>
            <a:r>
              <a:rPr lang="en-GB" dirty="0" smtClean="0"/>
              <a:t> meg, </a:t>
            </a:r>
            <a:r>
              <a:rPr lang="hu-HU" dirty="0" smtClean="0"/>
              <a:t>pl. jellemzően micsoda?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en-GB" dirty="0" smtClean="0"/>
              <a:t>a </a:t>
            </a:r>
            <a:r>
              <a:rPr lang="en-GB" dirty="0" err="1" smtClean="0"/>
              <a:t>periasztron-vándorlás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a gravitációs fényeltérülés</a:t>
            </a:r>
          </a:p>
          <a:p>
            <a:pPr>
              <a:buNone/>
            </a:pPr>
            <a:r>
              <a:rPr lang="hu-HU" dirty="0" smtClean="0"/>
              <a:t>c) az </a:t>
            </a:r>
            <a:r>
              <a:rPr lang="hu-HU" dirty="0" err="1" smtClean="0"/>
              <a:t>idődilatáció</a:t>
            </a:r>
            <a:endParaRPr lang="hu-H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47. Az Univerzum mikor alakult ki a Ősrobbanás során?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12,8 ± 0,1 milliárd éve </a:t>
            </a:r>
          </a:p>
          <a:p>
            <a:pPr>
              <a:buNone/>
            </a:pPr>
            <a:r>
              <a:rPr lang="hu-HU" dirty="0" smtClean="0"/>
              <a:t>b) 13,7 ± 0,1 milliárd éve </a:t>
            </a:r>
          </a:p>
          <a:p>
            <a:pPr>
              <a:buNone/>
            </a:pPr>
            <a:r>
              <a:rPr lang="hu-HU" dirty="0" smtClean="0"/>
              <a:t>c) 13,8 ± 0,1 milliárd éve </a:t>
            </a:r>
            <a:endParaRPr lang="hu-H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48.  Az Univerzum kezdeti időszakában milyen részecskék voltak?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csak fotonok</a:t>
            </a:r>
          </a:p>
          <a:p>
            <a:pPr>
              <a:buNone/>
            </a:pPr>
            <a:r>
              <a:rPr lang="hu-HU" dirty="0" smtClean="0"/>
              <a:t>b) </a:t>
            </a:r>
            <a:r>
              <a:rPr lang="hu-HU" dirty="0" err="1" smtClean="0"/>
              <a:t>kvark-gluon</a:t>
            </a:r>
            <a:r>
              <a:rPr lang="hu-HU" dirty="0" smtClean="0"/>
              <a:t> plazma</a:t>
            </a:r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részecske-antirészecske</a:t>
            </a:r>
            <a:r>
              <a:rPr lang="hu-HU" dirty="0" smtClean="0"/>
              <a:t> párok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4. Mit jelent a „</a:t>
            </a:r>
            <a:r>
              <a:rPr lang="hu-HU" dirty="0" err="1" smtClean="0"/>
              <a:t>fast</a:t>
            </a:r>
            <a:r>
              <a:rPr lang="hu-HU" dirty="0" smtClean="0"/>
              <a:t> </a:t>
            </a:r>
            <a:r>
              <a:rPr lang="hu-HU" dirty="0" err="1" smtClean="0"/>
              <a:t>ignition</a:t>
            </a:r>
            <a:r>
              <a:rPr lang="hu-HU" dirty="0" smtClean="0"/>
              <a:t> </a:t>
            </a:r>
            <a:r>
              <a:rPr lang="hu-HU" dirty="0" err="1" smtClean="0"/>
              <a:t>research</a:t>
            </a:r>
            <a:r>
              <a:rPr lang="hu-HU" dirty="0" smtClean="0"/>
              <a:t>”?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fúziós gyors begyújtás kutatása 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gyors fúziós kutatások </a:t>
            </a:r>
          </a:p>
          <a:p>
            <a:pPr>
              <a:buNone/>
            </a:pPr>
            <a:r>
              <a:rPr lang="hu-HU" dirty="0" smtClean="0"/>
              <a:t>c) kemény hevítési kutatások </a:t>
            </a:r>
            <a:endParaRPr lang="hu-H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49. A forró Univerzumban meddig ment el elemek felépülése?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vasig</a:t>
            </a:r>
          </a:p>
          <a:p>
            <a:pPr>
              <a:buNone/>
            </a:pPr>
            <a:r>
              <a:rPr lang="hu-HU" dirty="0" smtClean="0"/>
              <a:t>b) a szénig</a:t>
            </a:r>
          </a:p>
          <a:p>
            <a:pPr>
              <a:buNone/>
            </a:pPr>
            <a:r>
              <a:rPr lang="hu-HU" dirty="0" smtClean="0"/>
              <a:t>c) a héliumig</a:t>
            </a:r>
            <a:endParaRPr lang="hu-H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50. Mire utalhat a galaxisok színképében az elnyelési vonalak </a:t>
            </a:r>
            <a:r>
              <a:rPr lang="hu-HU" dirty="0" err="1" smtClean="0"/>
              <a:t>vöröseltolódása</a:t>
            </a:r>
            <a:r>
              <a:rPr lang="hu-HU" dirty="0" smtClean="0"/>
              <a:t> (Hubble 1928) 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galaxisok egymástól való távolodására</a:t>
            </a:r>
          </a:p>
          <a:p>
            <a:pPr>
              <a:buNone/>
            </a:pPr>
            <a:r>
              <a:rPr lang="hu-HU" dirty="0" smtClean="0"/>
              <a:t>b) a galaxisok egymáshoz való közeledésére</a:t>
            </a:r>
          </a:p>
          <a:p>
            <a:pPr>
              <a:buNone/>
            </a:pPr>
            <a:r>
              <a:rPr lang="hu-HU" dirty="0" smtClean="0"/>
              <a:t>c) a galaxisok eredetileg különböző színére</a:t>
            </a:r>
            <a:endParaRPr lang="hu-H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51.  Egy galaxis színképében mi jellemzi a színképvonalak </a:t>
            </a:r>
            <a:r>
              <a:rPr lang="hu-HU" dirty="0" err="1" smtClean="0"/>
              <a:t>vöröseltolódását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</a:t>
            </a:r>
            <a:r>
              <a:rPr lang="hu-HU" i="1" dirty="0" smtClean="0"/>
              <a:t> </a:t>
            </a:r>
            <a:r>
              <a:rPr lang="hu-HU" dirty="0" err="1" smtClean="0"/>
              <a:t>a</a:t>
            </a:r>
            <a:r>
              <a:rPr lang="hu-HU" i="1" dirty="0" smtClean="0"/>
              <a:t> </a:t>
            </a:r>
            <a:r>
              <a:rPr lang="hu-HU" i="1" dirty="0" smtClean="0">
                <a:latin typeface="Symbol" pitchFamily="18" charset="2"/>
              </a:rPr>
              <a:t>Dl </a:t>
            </a:r>
            <a:r>
              <a:rPr lang="hu-HU" dirty="0" smtClean="0"/>
              <a:t>hullámhossz-eltolódás állandó (ugyanakkora minden vonalnál)</a:t>
            </a:r>
          </a:p>
          <a:p>
            <a:pPr>
              <a:buNone/>
            </a:pPr>
            <a:r>
              <a:rPr lang="hu-HU" dirty="0" smtClean="0"/>
              <a:t>b) a </a:t>
            </a:r>
            <a:r>
              <a:rPr lang="hu-HU" i="1" dirty="0" smtClean="0">
                <a:latin typeface="Symbol" pitchFamily="18" charset="2"/>
              </a:rPr>
              <a:t>Dl/l</a:t>
            </a:r>
            <a:r>
              <a:rPr lang="hu-HU" dirty="0" smtClean="0"/>
              <a:t> relatív hullámhossz-eltolódás állandó</a:t>
            </a:r>
          </a:p>
          <a:p>
            <a:pPr>
              <a:buNone/>
            </a:pPr>
            <a:r>
              <a:rPr lang="hu-HU" dirty="0" smtClean="0"/>
              <a:t>c) a </a:t>
            </a:r>
            <a:r>
              <a:rPr lang="hu-HU" i="1" dirty="0" smtClean="0">
                <a:latin typeface="Symbol" pitchFamily="18" charset="2"/>
              </a:rPr>
              <a:t>Dl+l</a:t>
            </a:r>
            <a:r>
              <a:rPr lang="hu-HU" dirty="0" smtClean="0"/>
              <a:t> mennyiség állandó</a:t>
            </a:r>
            <a:endParaRPr lang="hu-H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52. Hubble-törvény szerint milyen az összefüggés a galaxisok </a:t>
            </a:r>
            <a:r>
              <a:rPr lang="hu-HU" i="1" dirty="0" smtClean="0"/>
              <a:t>r</a:t>
            </a:r>
            <a:r>
              <a:rPr lang="hu-HU" dirty="0" smtClean="0"/>
              <a:t> távolsága és </a:t>
            </a:r>
            <a:r>
              <a:rPr lang="hu-HU" i="1" dirty="0" smtClean="0"/>
              <a:t>v</a:t>
            </a:r>
            <a:r>
              <a:rPr lang="hu-HU" dirty="0" smtClean="0"/>
              <a:t> távolodási sebessége között?</a:t>
            </a:r>
          </a:p>
          <a:p>
            <a:pPr>
              <a:buNone/>
            </a:pPr>
            <a:endParaRPr lang="hu-HU" dirty="0" smtClean="0"/>
          </a:p>
          <a:p>
            <a:pPr marL="514350" indent="-514350">
              <a:buAutoNum type="alphaLcParenR"/>
            </a:pPr>
            <a:r>
              <a:rPr lang="hu-HU" i="1" dirty="0" smtClean="0"/>
              <a:t>v ~ r </a:t>
            </a:r>
          </a:p>
          <a:p>
            <a:pPr marL="514350" indent="-514350">
              <a:buNone/>
            </a:pPr>
            <a:r>
              <a:rPr lang="hu-HU" dirty="0" smtClean="0"/>
              <a:t>b) </a:t>
            </a:r>
            <a:r>
              <a:rPr lang="hu-HU" i="1" dirty="0" smtClean="0"/>
              <a:t>v ~ √r </a:t>
            </a:r>
          </a:p>
          <a:p>
            <a:pPr>
              <a:buNone/>
            </a:pPr>
            <a:r>
              <a:rPr lang="hu-HU" dirty="0" smtClean="0"/>
              <a:t>c) </a:t>
            </a:r>
            <a:r>
              <a:rPr lang="hu-HU" i="1" dirty="0" smtClean="0"/>
              <a:t>v ~ 1/r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53. A </a:t>
            </a:r>
            <a:r>
              <a:rPr lang="hu-HU" i="1" dirty="0" smtClean="0"/>
              <a:t>v=H·r </a:t>
            </a:r>
            <a:r>
              <a:rPr lang="hu-HU" dirty="0" smtClean="0"/>
              <a:t>Hubble-törvényben mekkora a </a:t>
            </a:r>
            <a:r>
              <a:rPr lang="hu-HU" i="1" dirty="0" smtClean="0"/>
              <a:t>H</a:t>
            </a:r>
            <a:r>
              <a:rPr lang="hu-HU" dirty="0" smtClean="0"/>
              <a:t> Hubble-állandó 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i="1" dirty="0" smtClean="0"/>
              <a:t>H=65±2 km/s/</a:t>
            </a:r>
            <a:r>
              <a:rPr lang="hu-HU" i="1" dirty="0" err="1" smtClean="0"/>
              <a:t>Mpc</a:t>
            </a:r>
            <a:r>
              <a:rPr lang="hu-HU" i="1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hu-HU" i="1" dirty="0" smtClean="0"/>
              <a:t>H=70±2 km/s/</a:t>
            </a:r>
            <a:r>
              <a:rPr lang="hu-HU" i="1" dirty="0" err="1" smtClean="0"/>
              <a:t>Mpc</a:t>
            </a:r>
            <a:r>
              <a:rPr lang="hu-HU" i="1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</a:t>
            </a:r>
            <a:r>
              <a:rPr lang="hu-HU" i="1" dirty="0" smtClean="0"/>
              <a:t>H=75±2 km/s/</a:t>
            </a:r>
            <a:r>
              <a:rPr lang="hu-HU" i="1" dirty="0" err="1" smtClean="0"/>
              <a:t>Mpc</a:t>
            </a:r>
            <a:r>
              <a:rPr lang="hu-HU" i="1" dirty="0" smtClean="0"/>
              <a:t> </a:t>
            </a:r>
            <a:endParaRPr lang="hu-H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54.  Minek tulajdonítják, mi okozza az Univerzum jelenlegi gyorsulva tágulását?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sötét anyagnak</a:t>
            </a:r>
          </a:p>
          <a:p>
            <a:pPr>
              <a:buNone/>
            </a:pPr>
            <a:r>
              <a:rPr lang="hu-HU" dirty="0" smtClean="0"/>
              <a:t>b) a potenciális energiának</a:t>
            </a:r>
          </a:p>
          <a:p>
            <a:pPr>
              <a:buNone/>
            </a:pPr>
            <a:r>
              <a:rPr lang="hu-HU" dirty="0" smtClean="0"/>
              <a:t>c) a sötét energiának</a:t>
            </a:r>
            <a:endParaRPr lang="hu-H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55.  Minek a rövidítése a GRB?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Gamma </a:t>
            </a:r>
            <a:r>
              <a:rPr lang="hu-HU" dirty="0" err="1" smtClean="0"/>
              <a:t>Radiation</a:t>
            </a:r>
            <a:r>
              <a:rPr lang="hu-HU" dirty="0" smtClean="0"/>
              <a:t> </a:t>
            </a:r>
            <a:r>
              <a:rPr lang="hu-HU" dirty="0" err="1" smtClean="0"/>
              <a:t>Burning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</a:t>
            </a:r>
            <a:r>
              <a:rPr lang="hu-HU" dirty="0" err="1" smtClean="0"/>
              <a:t>Giant</a:t>
            </a:r>
            <a:r>
              <a:rPr lang="hu-HU" dirty="0" smtClean="0"/>
              <a:t> Ray </a:t>
            </a:r>
            <a:r>
              <a:rPr lang="hu-HU" dirty="0" err="1" smtClean="0"/>
              <a:t>Burst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Gamma Ray </a:t>
            </a:r>
            <a:r>
              <a:rPr lang="hu-HU" dirty="0" err="1" smtClean="0"/>
              <a:t>Burst</a:t>
            </a:r>
            <a:endParaRPr lang="hu-H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56.  Hogyan fedezték fel a gammasugár felvillanásokat (</a:t>
            </a:r>
            <a:r>
              <a:rPr lang="hu-HU" dirty="0" err="1" smtClean="0"/>
              <a:t>GRB-ket</a:t>
            </a:r>
            <a:r>
              <a:rPr lang="hu-HU" dirty="0" smtClean="0"/>
              <a:t>)?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gamma-detektoros földi távcsövekkel</a:t>
            </a:r>
          </a:p>
          <a:p>
            <a:pPr>
              <a:buNone/>
            </a:pPr>
            <a:r>
              <a:rPr lang="hu-HU" dirty="0" smtClean="0"/>
              <a:t>b) gamma-detektoros űrszondákkal</a:t>
            </a:r>
          </a:p>
          <a:p>
            <a:pPr>
              <a:buNone/>
            </a:pPr>
            <a:r>
              <a:rPr lang="hu-HU" dirty="0" smtClean="0"/>
              <a:t>c) röntgen űrtávcsövekkel</a:t>
            </a:r>
            <a:endParaRPr lang="hu-H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57.  Milyen a </a:t>
            </a:r>
            <a:r>
              <a:rPr lang="hu-HU" dirty="0" err="1" smtClean="0"/>
              <a:t>GRB-k</a:t>
            </a:r>
            <a:r>
              <a:rPr lang="hu-HU" dirty="0" smtClean="0"/>
              <a:t> eloszlása az égen?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egyenletes</a:t>
            </a:r>
          </a:p>
          <a:p>
            <a:pPr>
              <a:buNone/>
            </a:pPr>
            <a:r>
              <a:rPr lang="hu-HU" dirty="0" smtClean="0"/>
              <a:t>b) a Tejútrendszer síkjához koncentrálódnak</a:t>
            </a:r>
          </a:p>
          <a:p>
            <a:pPr>
              <a:buNone/>
            </a:pPr>
            <a:r>
              <a:rPr lang="hu-HU" dirty="0" smtClean="0"/>
              <a:t>c) az ekliptika síkja mentén találhatók</a:t>
            </a:r>
            <a:endParaRPr lang="hu-H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58. Mi alapján osztályozzák a gamma felvillanásokat (</a:t>
            </a:r>
            <a:r>
              <a:rPr lang="hu-HU" dirty="0" err="1" smtClean="0"/>
              <a:t>GRB-ket</a:t>
            </a:r>
            <a:r>
              <a:rPr lang="hu-HU" dirty="0" smtClean="0"/>
              <a:t>) 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felvillanás energiája</a:t>
            </a:r>
          </a:p>
          <a:p>
            <a:pPr>
              <a:buNone/>
            </a:pPr>
            <a:r>
              <a:rPr lang="hu-HU" dirty="0" smtClean="0"/>
              <a:t>b) a felvillanás távolsága </a:t>
            </a:r>
          </a:p>
          <a:p>
            <a:pPr>
              <a:buNone/>
            </a:pPr>
            <a:r>
              <a:rPr lang="hu-HU" dirty="0" smtClean="0"/>
              <a:t>c) a felvillanás időtartama 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5. Mit jelent az </a:t>
            </a:r>
            <a:r>
              <a:rPr lang="hu-HU" dirty="0" err="1" smtClean="0"/>
              <a:t>Extreme</a:t>
            </a:r>
            <a:r>
              <a:rPr lang="hu-HU" dirty="0" smtClean="0"/>
              <a:t> </a:t>
            </a:r>
            <a:r>
              <a:rPr lang="hu-HU" dirty="0" err="1" smtClean="0"/>
              <a:t>Light</a:t>
            </a:r>
            <a:r>
              <a:rPr lang="hu-HU" dirty="0" smtClean="0"/>
              <a:t> </a:t>
            </a:r>
            <a:r>
              <a:rPr lang="hu-HU" dirty="0" err="1" smtClean="0"/>
              <a:t>Infrastructure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extra fényes berendezés  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extra fény berendezés </a:t>
            </a:r>
          </a:p>
          <a:p>
            <a:pPr>
              <a:buNone/>
            </a:pPr>
            <a:r>
              <a:rPr lang="hu-HU" dirty="0" smtClean="0"/>
              <a:t>c) extrém fény berendezés  </a:t>
            </a:r>
            <a:endParaRPr lang="hu-H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59.  A gamma felvillanáskor a sugárzás a teljes térszögben történik, vagy nyalábolt (kis térszögben </a:t>
            </a:r>
            <a:r>
              <a:rPr lang="hu-HU" dirty="0" err="1" smtClean="0"/>
              <a:t>jet-szerű</a:t>
            </a:r>
            <a:r>
              <a:rPr lang="hu-HU" dirty="0" smtClean="0"/>
              <a:t>)?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nyalábolt</a:t>
            </a:r>
          </a:p>
          <a:p>
            <a:pPr>
              <a:buNone/>
            </a:pPr>
            <a:r>
              <a:rPr lang="hu-HU" dirty="0" smtClean="0"/>
              <a:t>b) teljes térszögben, minden irányban</a:t>
            </a:r>
          </a:p>
          <a:p>
            <a:pPr>
              <a:buNone/>
            </a:pPr>
            <a:r>
              <a:rPr lang="hu-HU" dirty="0" smtClean="0"/>
              <a:t>c) lehet mindkét féle</a:t>
            </a:r>
            <a:endParaRPr lang="hu-H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60.  Hogyan modellezik a rövid </a:t>
            </a:r>
            <a:r>
              <a:rPr lang="hu-HU" dirty="0" err="1" smtClean="0"/>
              <a:t>GRB-ket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összeolvadó kompakt kettőscsillag</a:t>
            </a:r>
          </a:p>
          <a:p>
            <a:pPr>
              <a:buNone/>
            </a:pPr>
            <a:r>
              <a:rPr lang="hu-HU" dirty="0" smtClean="0"/>
              <a:t>b) szupernóva robbanás</a:t>
            </a:r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hipernóva</a:t>
            </a:r>
            <a:r>
              <a:rPr lang="hu-HU" dirty="0" smtClean="0"/>
              <a:t> a robbanás</a:t>
            </a:r>
            <a:endParaRPr lang="hu-H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61. Hogyan modellezik a hosszú </a:t>
            </a:r>
            <a:r>
              <a:rPr lang="hu-HU" dirty="0" err="1" smtClean="0"/>
              <a:t>GRB-ket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összeolvadó kompakt kettőscsillag</a:t>
            </a:r>
          </a:p>
          <a:p>
            <a:pPr>
              <a:buNone/>
            </a:pPr>
            <a:r>
              <a:rPr lang="hu-HU" dirty="0" smtClean="0"/>
              <a:t>b) szupernóva robbanás</a:t>
            </a:r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hipernóva</a:t>
            </a:r>
            <a:r>
              <a:rPr lang="hu-HU" dirty="0" smtClean="0"/>
              <a:t> a robbanás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62.  Mikor fedezték fel a </a:t>
            </a:r>
            <a:r>
              <a:rPr lang="hu-HU" dirty="0" err="1" smtClean="0"/>
              <a:t>kvazárokat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az 50-es évek közepén</a:t>
            </a:r>
          </a:p>
          <a:p>
            <a:pPr>
              <a:buNone/>
            </a:pPr>
            <a:r>
              <a:rPr lang="hu-HU" dirty="0" smtClean="0"/>
              <a:t>b) a 60-es évek közepén</a:t>
            </a:r>
          </a:p>
          <a:p>
            <a:pPr>
              <a:buNone/>
            </a:pPr>
            <a:r>
              <a:rPr lang="hu-HU" dirty="0" smtClean="0"/>
              <a:t>c) a 70-es évek közepén</a:t>
            </a:r>
            <a:endParaRPr lang="hu-H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63.  Mi jellemzi a </a:t>
            </a:r>
            <a:r>
              <a:rPr lang="hu-HU" dirty="0" err="1" smtClean="0"/>
              <a:t>kvazárok</a:t>
            </a:r>
            <a:r>
              <a:rPr lang="hu-HU" dirty="0" smtClean="0"/>
              <a:t> színképét?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abszorpciós színképvonalak és nagy </a:t>
            </a:r>
            <a:r>
              <a:rPr lang="hu-HU" dirty="0" err="1" smtClean="0"/>
              <a:t>vöröseltolódás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emissziós színképvonalak és nagy </a:t>
            </a:r>
            <a:r>
              <a:rPr lang="hu-HU" dirty="0" err="1" smtClean="0"/>
              <a:t>vöröseltolódás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emissziós színképvonalak és kis </a:t>
            </a:r>
            <a:r>
              <a:rPr lang="hu-HU" dirty="0" err="1" smtClean="0"/>
              <a:t>vöröseltolódás</a:t>
            </a:r>
            <a:endParaRPr lang="hu-H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64.  Milyen távol van tőlünk a legközelebbi </a:t>
            </a:r>
            <a:r>
              <a:rPr lang="hu-HU" dirty="0" err="1" smtClean="0"/>
              <a:t>kvazár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800 millió fényév</a:t>
            </a:r>
          </a:p>
          <a:p>
            <a:pPr>
              <a:buNone/>
            </a:pPr>
            <a:r>
              <a:rPr lang="hu-HU" dirty="0" smtClean="0"/>
              <a:t>b) 1000 millió fényév</a:t>
            </a:r>
          </a:p>
          <a:p>
            <a:pPr>
              <a:buNone/>
            </a:pPr>
            <a:r>
              <a:rPr lang="hu-HU" dirty="0" smtClean="0"/>
              <a:t>c) 1300 millió fényév</a:t>
            </a:r>
            <a:endParaRPr lang="hu-H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65.  Milyen a </a:t>
            </a:r>
            <a:r>
              <a:rPr lang="hu-HU" dirty="0" err="1" smtClean="0"/>
              <a:t>kvazárok</a:t>
            </a:r>
            <a:r>
              <a:rPr lang="hu-HU" dirty="0" smtClean="0"/>
              <a:t> modellje?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aktív </a:t>
            </a:r>
            <a:r>
              <a:rPr lang="hu-HU" dirty="0" err="1" smtClean="0"/>
              <a:t>galaxismagok</a:t>
            </a:r>
            <a:r>
              <a:rPr lang="hu-HU" dirty="0" smtClean="0"/>
              <a:t> fekete lyukkal</a:t>
            </a:r>
          </a:p>
          <a:p>
            <a:pPr>
              <a:buNone/>
            </a:pPr>
            <a:r>
              <a:rPr lang="hu-HU" dirty="0" smtClean="0"/>
              <a:t>b) aktív </a:t>
            </a:r>
            <a:r>
              <a:rPr lang="hu-HU" dirty="0" err="1" smtClean="0"/>
              <a:t>galaxismagok</a:t>
            </a:r>
            <a:r>
              <a:rPr lang="hu-HU" dirty="0" smtClean="0"/>
              <a:t> kettős fekete lyukkal</a:t>
            </a:r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galaxismagok</a:t>
            </a:r>
            <a:r>
              <a:rPr lang="hu-HU" dirty="0" smtClean="0"/>
              <a:t> nagy aktív csillaghalmazzal</a:t>
            </a:r>
            <a:endParaRPr lang="hu-H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66. Közeli GRB vagy szupernóva robbanás során milyen hatással lehet az erős gamma-sugárzás a Földre?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közvetlenül mindent feléget</a:t>
            </a:r>
          </a:p>
          <a:p>
            <a:pPr>
              <a:buNone/>
            </a:pPr>
            <a:r>
              <a:rPr lang="hu-HU" dirty="0" smtClean="0"/>
              <a:t>b) a légkört ezer fokra felmelegíti</a:t>
            </a:r>
          </a:p>
          <a:p>
            <a:pPr>
              <a:buNone/>
            </a:pPr>
            <a:r>
              <a:rPr lang="hu-HU" dirty="0" smtClean="0"/>
              <a:t>c) a légkörben nitrogén-oxidokat hoz létre</a:t>
            </a:r>
            <a:endParaRPr lang="hu-H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67.  Mekkora távolságon belüli szupernóva robbanás lenne veszélyes a Földre?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5 fényév</a:t>
            </a:r>
          </a:p>
          <a:p>
            <a:pPr>
              <a:buNone/>
            </a:pPr>
            <a:r>
              <a:rPr lang="hu-HU" dirty="0" smtClean="0"/>
              <a:t>b) 50 fényév</a:t>
            </a:r>
          </a:p>
          <a:p>
            <a:pPr>
              <a:buNone/>
            </a:pPr>
            <a:r>
              <a:rPr lang="hu-HU" dirty="0" smtClean="0"/>
              <a:t>c) 500 fényév</a:t>
            </a:r>
            <a:endParaRPr lang="hu-H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68.  A csillagászat </a:t>
            </a:r>
            <a:r>
              <a:rPr lang="hu-HU" smtClean="0"/>
              <a:t>melyik része foglalkozik </a:t>
            </a:r>
            <a:r>
              <a:rPr lang="hu-HU" dirty="0" smtClean="0"/>
              <a:t>a Világegyetem egészének fejlődésével?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galaktikus csillagászat</a:t>
            </a:r>
          </a:p>
          <a:p>
            <a:pPr>
              <a:buNone/>
            </a:pPr>
            <a:r>
              <a:rPr lang="hu-HU" dirty="0" smtClean="0"/>
              <a:t>b) a kozmogónia</a:t>
            </a:r>
          </a:p>
          <a:p>
            <a:pPr>
              <a:buNone/>
            </a:pPr>
            <a:r>
              <a:rPr lang="hu-HU" dirty="0" smtClean="0"/>
              <a:t>c) a kozmológia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6. Hol épül fel az </a:t>
            </a:r>
            <a:r>
              <a:rPr lang="hu-HU" dirty="0" err="1" smtClean="0"/>
              <a:t>Extreme</a:t>
            </a:r>
            <a:r>
              <a:rPr lang="hu-HU" dirty="0" smtClean="0"/>
              <a:t> </a:t>
            </a:r>
            <a:r>
              <a:rPr lang="hu-HU" dirty="0" err="1" smtClean="0"/>
              <a:t>Light</a:t>
            </a:r>
            <a:r>
              <a:rPr lang="hu-HU" dirty="0" smtClean="0"/>
              <a:t> </a:t>
            </a:r>
            <a:r>
              <a:rPr lang="hu-HU" dirty="0" err="1" smtClean="0"/>
              <a:t>Infrastructure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Szegeden 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Szegeden és Prágában </a:t>
            </a:r>
          </a:p>
          <a:p>
            <a:pPr>
              <a:buNone/>
            </a:pPr>
            <a:r>
              <a:rPr lang="hu-HU" dirty="0" smtClean="0"/>
              <a:t>c) Szegeden, Bukarestben és Prágában</a:t>
            </a:r>
            <a:endParaRPr lang="hu-H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69.  A meteoritok laboratóriumi elemzése mely tudományághoz tartozik?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asztrofizika</a:t>
            </a:r>
          </a:p>
          <a:p>
            <a:pPr>
              <a:buNone/>
            </a:pPr>
            <a:r>
              <a:rPr lang="hu-HU" dirty="0" smtClean="0"/>
              <a:t>b) </a:t>
            </a:r>
            <a:r>
              <a:rPr lang="hu-HU" dirty="0" err="1" smtClean="0"/>
              <a:t>asztromineralógia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c) </a:t>
            </a:r>
            <a:r>
              <a:rPr lang="hu-HU" dirty="0" err="1" smtClean="0"/>
              <a:t>asztroszeizmológia</a:t>
            </a:r>
            <a:endParaRPr lang="hu-H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70.  A csillagközi anyagfelhőkben általában mekkorák a porszemcsék?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0,1-1 </a:t>
            </a:r>
            <a:r>
              <a:rPr lang="hu-HU" dirty="0" smtClean="0">
                <a:latin typeface="Symbol" pitchFamily="18" charset="2"/>
              </a:rPr>
              <a:t>m</a:t>
            </a:r>
            <a:r>
              <a:rPr lang="hu-HU" dirty="0" smtClean="0"/>
              <a:t>m</a:t>
            </a:r>
          </a:p>
          <a:p>
            <a:pPr>
              <a:buNone/>
            </a:pPr>
            <a:r>
              <a:rPr lang="hu-HU" dirty="0" smtClean="0"/>
              <a:t>b) 1-10 </a:t>
            </a:r>
            <a:r>
              <a:rPr lang="hu-HU" dirty="0" smtClean="0">
                <a:latin typeface="Symbol" pitchFamily="18" charset="2"/>
              </a:rPr>
              <a:t>m</a:t>
            </a:r>
            <a:r>
              <a:rPr lang="hu-HU" dirty="0" smtClean="0"/>
              <a:t>m</a:t>
            </a:r>
          </a:p>
          <a:p>
            <a:pPr>
              <a:buNone/>
            </a:pPr>
            <a:r>
              <a:rPr lang="hu-HU" dirty="0" smtClean="0"/>
              <a:t>c) 10-100 </a:t>
            </a:r>
            <a:r>
              <a:rPr lang="hu-HU" dirty="0" smtClean="0">
                <a:latin typeface="Symbol" pitchFamily="18" charset="2"/>
              </a:rPr>
              <a:t>m</a:t>
            </a:r>
            <a:r>
              <a:rPr lang="hu-HU" dirty="0" smtClean="0"/>
              <a:t>m</a:t>
            </a:r>
            <a:endParaRPr lang="hu-H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71. A csillagközi anyagfelhőkben lévő grafit porszemcséknek milyen hullámhosszon jellemző az abszorpciójuk?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220 nm</a:t>
            </a:r>
          </a:p>
          <a:p>
            <a:pPr>
              <a:buNone/>
            </a:pPr>
            <a:r>
              <a:rPr lang="hu-HU" dirty="0" smtClean="0"/>
              <a:t>b) 2 </a:t>
            </a:r>
            <a:r>
              <a:rPr lang="hu-HU" dirty="0" smtClean="0">
                <a:latin typeface="Symbol" pitchFamily="18" charset="2"/>
              </a:rPr>
              <a:t>m</a:t>
            </a:r>
            <a:r>
              <a:rPr lang="hu-HU" dirty="0" smtClean="0"/>
              <a:t>m</a:t>
            </a:r>
          </a:p>
          <a:p>
            <a:pPr>
              <a:buNone/>
            </a:pPr>
            <a:r>
              <a:rPr lang="hu-HU" dirty="0" smtClean="0"/>
              <a:t>c) 22 </a:t>
            </a:r>
            <a:r>
              <a:rPr lang="hu-HU" dirty="0" smtClean="0">
                <a:latin typeface="Symbol" pitchFamily="18" charset="2"/>
              </a:rPr>
              <a:t>m</a:t>
            </a:r>
            <a:r>
              <a:rPr lang="hu-HU" dirty="0" smtClean="0"/>
              <a:t>m</a:t>
            </a:r>
            <a:endParaRPr lang="hu-H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72. A csillagközi anyagfelhőkben lévő nem grafit szemcséknek milyen hullámhosszon jellemző az abszorpciójuk?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az ultraibolyában </a:t>
            </a:r>
          </a:p>
          <a:p>
            <a:pPr>
              <a:buNone/>
            </a:pPr>
            <a:r>
              <a:rPr lang="hu-HU" dirty="0" smtClean="0"/>
              <a:t>b) a látható fény tartományában</a:t>
            </a:r>
          </a:p>
          <a:p>
            <a:pPr>
              <a:buNone/>
            </a:pPr>
            <a:r>
              <a:rPr lang="hu-HU" dirty="0" smtClean="0"/>
              <a:t>c) az infravörösben</a:t>
            </a:r>
            <a:endParaRPr lang="hu-HU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73. Mi történik a </a:t>
            </a:r>
            <a:r>
              <a:rPr lang="hu-HU" dirty="0" err="1" smtClean="0"/>
              <a:t>fotoevaporáció</a:t>
            </a:r>
            <a:r>
              <a:rPr lang="hu-HU" dirty="0" smtClean="0"/>
              <a:t> során?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szilárd szemcsék felszíne gázfázisba szublimál</a:t>
            </a:r>
          </a:p>
          <a:p>
            <a:pPr>
              <a:buNone/>
            </a:pPr>
            <a:r>
              <a:rPr lang="hu-HU" dirty="0" smtClean="0"/>
              <a:t>b) fotonok hatására a víz párolog</a:t>
            </a:r>
          </a:p>
          <a:p>
            <a:pPr>
              <a:buNone/>
            </a:pPr>
            <a:r>
              <a:rPr lang="hu-HU" dirty="0" smtClean="0"/>
              <a:t>c) fény hatására részecskék gyorsuló mozgást végeznek</a:t>
            </a:r>
            <a:endParaRPr lang="hu-H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74. Milyen alacsony hőmérséklet érhető el folyékonynitrogén-hűtéssel?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-78 °C</a:t>
            </a:r>
          </a:p>
          <a:p>
            <a:pPr>
              <a:buNone/>
            </a:pPr>
            <a:r>
              <a:rPr lang="hu-HU" dirty="0" smtClean="0"/>
              <a:t>b) -196 °C</a:t>
            </a:r>
          </a:p>
          <a:p>
            <a:pPr>
              <a:buNone/>
            </a:pPr>
            <a:r>
              <a:rPr lang="hu-HU" dirty="0" smtClean="0"/>
              <a:t>c) -268 °C </a:t>
            </a:r>
            <a:endParaRPr lang="hu-H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75. Milyen alacsony hőmérséklet érhető el folyékonyhélium-hűtéssel?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-78 °C</a:t>
            </a:r>
          </a:p>
          <a:p>
            <a:pPr>
              <a:buNone/>
            </a:pPr>
            <a:r>
              <a:rPr lang="hu-HU" dirty="0" smtClean="0"/>
              <a:t>b) -196 °C</a:t>
            </a:r>
          </a:p>
          <a:p>
            <a:pPr>
              <a:buNone/>
            </a:pPr>
            <a:r>
              <a:rPr lang="hu-HU" dirty="0" smtClean="0"/>
              <a:t>c) -268 °C 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76. Milyen tipikus nyomások mellett végzik a laboratóriumi asztrofizikai kísérleteket?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10</a:t>
            </a:r>
            <a:r>
              <a:rPr lang="hu-HU" baseline="30000" dirty="0" smtClean="0"/>
              <a:t>-6 </a:t>
            </a:r>
            <a:r>
              <a:rPr lang="hu-HU" dirty="0" smtClean="0"/>
              <a:t>–10</a:t>
            </a:r>
            <a:r>
              <a:rPr lang="hu-HU" baseline="30000" dirty="0" smtClean="0"/>
              <a:t>-8</a:t>
            </a:r>
            <a:r>
              <a:rPr lang="hu-HU" dirty="0" smtClean="0"/>
              <a:t> bar </a:t>
            </a:r>
          </a:p>
          <a:p>
            <a:pPr>
              <a:buNone/>
            </a:pPr>
            <a:r>
              <a:rPr lang="hu-HU" dirty="0" smtClean="0"/>
              <a:t>b) 10</a:t>
            </a:r>
            <a:r>
              <a:rPr lang="hu-HU" baseline="30000" dirty="0" smtClean="0"/>
              <a:t>-8 </a:t>
            </a:r>
            <a:r>
              <a:rPr lang="hu-HU" dirty="0" smtClean="0"/>
              <a:t>–10</a:t>
            </a:r>
            <a:r>
              <a:rPr lang="hu-HU" baseline="30000" dirty="0" smtClean="0"/>
              <a:t>-10</a:t>
            </a:r>
            <a:r>
              <a:rPr lang="hu-HU" dirty="0" smtClean="0"/>
              <a:t> bar </a:t>
            </a:r>
          </a:p>
          <a:p>
            <a:pPr>
              <a:buNone/>
            </a:pPr>
            <a:r>
              <a:rPr lang="hu-HU" dirty="0" smtClean="0"/>
              <a:t>c) 10</a:t>
            </a:r>
            <a:r>
              <a:rPr lang="hu-HU" baseline="30000" dirty="0" smtClean="0"/>
              <a:t>-10 </a:t>
            </a:r>
            <a:r>
              <a:rPr lang="hu-HU" dirty="0" smtClean="0"/>
              <a:t>–10</a:t>
            </a:r>
            <a:r>
              <a:rPr lang="hu-HU" baseline="30000" dirty="0" smtClean="0"/>
              <a:t>-12</a:t>
            </a:r>
            <a:r>
              <a:rPr lang="hu-HU" dirty="0" smtClean="0"/>
              <a:t> bar </a:t>
            </a:r>
            <a:endParaRPr lang="hu-HU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77.  Mitől tud </a:t>
            </a:r>
            <a:r>
              <a:rPr lang="hu-HU" dirty="0" err="1" smtClean="0"/>
              <a:t>amorfizálódni</a:t>
            </a:r>
            <a:r>
              <a:rPr lang="hu-HU" dirty="0" smtClean="0"/>
              <a:t> a vízjég kristályszerkezete (pl. üstökösökben)?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az ultraibolya sugárzástól</a:t>
            </a:r>
          </a:p>
          <a:p>
            <a:pPr>
              <a:buNone/>
            </a:pPr>
            <a:r>
              <a:rPr lang="hu-HU" dirty="0" smtClean="0"/>
              <a:t>b) a kozmikus sugárzástól </a:t>
            </a:r>
          </a:p>
          <a:p>
            <a:pPr>
              <a:buNone/>
            </a:pPr>
            <a:r>
              <a:rPr lang="hu-HU" dirty="0" smtClean="0"/>
              <a:t>c) másik kis égitesttel való ütközés során</a:t>
            </a:r>
            <a:endParaRPr lang="hu-HU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78. Hol a legmagasabb a deutérium részaránya?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a</a:t>
            </a:r>
            <a:r>
              <a:rPr lang="hu-HU" dirty="0" smtClean="0"/>
              <a:t> csillagközi anyagfelhőkben</a:t>
            </a:r>
          </a:p>
          <a:p>
            <a:pPr>
              <a:buNone/>
            </a:pPr>
            <a:r>
              <a:rPr lang="hu-HU" dirty="0" smtClean="0"/>
              <a:t>b) a Földben</a:t>
            </a:r>
          </a:p>
          <a:p>
            <a:pPr>
              <a:buNone/>
            </a:pPr>
            <a:r>
              <a:rPr lang="hu-HU" dirty="0" smtClean="0"/>
              <a:t>c) az óriásbolygókban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7. Hol használnak majd </a:t>
            </a:r>
            <a:r>
              <a:rPr lang="hu-HU" dirty="0" err="1" smtClean="0"/>
              <a:t>attoszekundumos</a:t>
            </a:r>
            <a:r>
              <a:rPr lang="hu-HU" dirty="0" smtClean="0"/>
              <a:t> lézerimpulzusokat a kutatások során?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Szegeden 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Prágában </a:t>
            </a:r>
          </a:p>
          <a:p>
            <a:pPr>
              <a:buNone/>
            </a:pPr>
            <a:r>
              <a:rPr lang="hu-HU" dirty="0" smtClean="0"/>
              <a:t>c) Bukarestben</a:t>
            </a:r>
            <a:endParaRPr lang="hu-HU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79.  Hol működik </a:t>
            </a:r>
            <a:r>
              <a:rPr lang="hu-HU" dirty="0" err="1" smtClean="0"/>
              <a:t>planetológiai</a:t>
            </a:r>
            <a:r>
              <a:rPr lang="hu-HU" dirty="0" smtClean="0"/>
              <a:t> témákkal foglalkozó laboratórium?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MTA CSFK Csillagászati Intézet</a:t>
            </a:r>
          </a:p>
          <a:p>
            <a:pPr>
              <a:buNone/>
            </a:pPr>
            <a:r>
              <a:rPr lang="hu-HU" dirty="0" smtClean="0"/>
              <a:t>b) Szegedi Tudományegyetem</a:t>
            </a:r>
          </a:p>
          <a:p>
            <a:pPr>
              <a:buNone/>
            </a:pPr>
            <a:r>
              <a:rPr lang="hu-HU" dirty="0" smtClean="0"/>
              <a:t>c) Országos Meteorológiai Szolgálat</a:t>
            </a:r>
            <a:endParaRPr lang="hu-HU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80.  Mely tudományterület kutatására a legalkalmasabb a FLASH kód?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matematika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kémia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biológia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fizika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5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81.  Melyik város egyetemén fejlesztik a FLASH kódot?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New York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Washington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Chicago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Los Angeles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5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82.  Mennyi a program éves </a:t>
            </a:r>
            <a:r>
              <a:rPr lang="hu-HU" sz="3200" dirty="0" err="1" smtClean="0">
                <a:solidFill>
                  <a:srgbClr val="000000"/>
                </a:solidFill>
                <a:latin typeface="Calibri"/>
              </a:rPr>
              <a:t>licensz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díja?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1000 dollár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100 dollár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10000 dollár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semennyi, ingyenes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5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83.  Mi a neve a programozási egységeknek?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unit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blokk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szakasz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kaszkád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84.  Milyen formátumban tárolja a kód leggyakrabban az adatokat?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IJK3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CDK4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HDF5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ERF6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5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85.  A FLASH programcsomag működése: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moduláris, párhuzamos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monoblokk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lineárisan szekvenciális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zárt monoton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6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86.  Mely paranccsal konfigurálható az adott szimuláció?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configure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setup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config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install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87.  Mely könyvtárban jönnek létre a konfigurálás után a fájlok?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object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data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sim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bin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6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88.  Hogyan, mely utasítással gyorsíthatjuk fel a kompilálást?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realclean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make -j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clean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autoclean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8. Milyen rövid idő az </a:t>
            </a:r>
            <a:r>
              <a:rPr lang="hu-HU" dirty="0" err="1" smtClean="0"/>
              <a:t>attoszekundum</a:t>
            </a:r>
            <a:r>
              <a:rPr lang="hu-HU" dirty="0" smtClean="0"/>
              <a:t>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a) 10</a:t>
            </a:r>
            <a:r>
              <a:rPr lang="hu-HU" baseline="30000" dirty="0" smtClean="0"/>
              <a:t>-16</a:t>
            </a:r>
            <a:r>
              <a:rPr lang="hu-HU" dirty="0" smtClean="0"/>
              <a:t> s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b) 10</a:t>
            </a:r>
            <a:r>
              <a:rPr lang="hu-HU" baseline="30000" dirty="0" smtClean="0"/>
              <a:t>-18</a:t>
            </a:r>
            <a:r>
              <a:rPr lang="hu-HU" dirty="0" smtClean="0"/>
              <a:t> s</a:t>
            </a:r>
          </a:p>
          <a:p>
            <a:pPr>
              <a:buNone/>
            </a:pPr>
            <a:r>
              <a:rPr lang="hu-HU" dirty="0" smtClean="0"/>
              <a:t>c) 10</a:t>
            </a:r>
            <a:r>
              <a:rPr lang="hu-HU" baseline="30000" dirty="0" smtClean="0"/>
              <a:t>-20</a:t>
            </a:r>
            <a:r>
              <a:rPr lang="hu-HU" dirty="0" smtClean="0"/>
              <a:t> s</a:t>
            </a:r>
            <a:endParaRPr lang="hu-HU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6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89.  Mely paranccsal futtathatjuk a kódot több CPU-n?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Visit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IDL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config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mpirun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6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90.  Melyik fájl tartalmazza a futtatás során a használt paramétereket?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log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dat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chk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plot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7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91.  3T tárgyalásmódnál mi az eltérő fizikai paraméter?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tömeg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sebesség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diffúzió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hőmérséklet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92. 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Az elnyelt lézerenergiát 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az alábbi unit számítja ki: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EnergyDeposition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Diffuse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EOS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RadTrans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7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93.  A Friedmann-egyenletet az alábbi unit oldja meg: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EOS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Cosmology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Diffuse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Gravity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7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94.  Tartalmaz a FLASH kód előre definiált, részletes szimulációkat?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nem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igen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csak vázlatokat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csak elméleti részeket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7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95.  A geometry=cylindrical kapcsoló eredménye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gömbszimmetria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3D-s futás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lineáris számítás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hengerszimmetikus szimuláció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8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96.  Az AMR lényege: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időbeli eloszlás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párhuzamos futás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a rács finomítása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modularitás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97.  Az IsentropicVortex problémához szükséges az alábbi unit befoglalása: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a) Particles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b) Gravity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c) Cosmology</a:t>
            </a:r>
            <a:endParaRPr/>
          </a:p>
          <a:p>
            <a:pPr>
              <a:lnSpc>
                <a:spcPct val="100000"/>
              </a:lnSpc>
            </a:pPr>
            <a:r>
              <a:rPr lang="hu-HU" sz="3200">
                <a:solidFill>
                  <a:srgbClr val="000000"/>
                </a:solidFill>
                <a:latin typeface="Calibri"/>
              </a:rPr>
              <a:t>d) 3T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>
                <a:solidFill>
                  <a:srgbClr val="000000"/>
                </a:solidFill>
                <a:latin typeface="Calibri"/>
              </a:rPr>
              <a:t>Tesztkérdések</a:t>
            </a:r>
            <a:endParaRPr/>
          </a:p>
        </p:txBody>
      </p:sp>
      <p:sp>
        <p:nvSpPr>
          <p:cNvPr id="18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98.  MHD szimulációk konfigurálásához meg kell </a:t>
            </a:r>
            <a:r>
              <a:rPr lang="hu-HU" sz="3200" dirty="0" smtClean="0">
                <a:solidFill>
                  <a:srgbClr val="000000"/>
                </a:solidFill>
                <a:latin typeface="Calibri"/>
              </a:rPr>
              <a:t>adnunk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a)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a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 unitokat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b) az útvonalat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c) az </a:t>
            </a:r>
            <a:r>
              <a:rPr lang="hu-HU" sz="3200" dirty="0" err="1">
                <a:solidFill>
                  <a:srgbClr val="000000"/>
                </a:solidFill>
                <a:latin typeface="Calibri"/>
              </a:rPr>
              <a:t>object</a:t>
            </a:r>
            <a:r>
              <a:rPr lang="hu-HU" sz="3200" dirty="0">
                <a:solidFill>
                  <a:srgbClr val="000000"/>
                </a:solidFill>
                <a:latin typeface="Calibri"/>
              </a:rPr>
              <a:t> könyvtárat</a:t>
            </a:r>
            <a:endParaRPr dirty="0"/>
          </a:p>
          <a:p>
            <a:pPr>
              <a:lnSpc>
                <a:spcPct val="100000"/>
              </a:lnSpc>
            </a:pPr>
            <a:r>
              <a:rPr lang="hu-HU" sz="3200" dirty="0">
                <a:solidFill>
                  <a:srgbClr val="000000"/>
                </a:solidFill>
                <a:latin typeface="Calibri"/>
              </a:rPr>
              <a:t>d) a fordítási adatokat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3716</Words>
  <Application>Microsoft Office PowerPoint</Application>
  <PresentationFormat>Diavetítés a képernyőre (4:3 oldalarány)</PresentationFormat>
  <Paragraphs>775</Paragraphs>
  <Slides>122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122</vt:i4>
      </vt:variant>
    </vt:vector>
  </HeadingPairs>
  <TitlesOfParts>
    <vt:vector size="123" baseType="lpstr">
      <vt:lpstr>Office-téma</vt:lpstr>
      <vt:lpstr>1. dia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Tesztkérdések</vt:lpstr>
      <vt:lpstr>81. dia</vt:lpstr>
      <vt:lpstr>82. dia</vt:lpstr>
      <vt:lpstr>83. dia</vt:lpstr>
      <vt:lpstr>84. dia</vt:lpstr>
      <vt:lpstr>85. dia</vt:lpstr>
      <vt:lpstr>86. dia</vt:lpstr>
      <vt:lpstr>87. dia</vt:lpstr>
      <vt:lpstr>88. dia</vt:lpstr>
      <vt:lpstr>89. dia</vt:lpstr>
      <vt:lpstr>90. dia</vt:lpstr>
      <vt:lpstr>91. dia</vt:lpstr>
      <vt:lpstr>92. dia</vt:lpstr>
      <vt:lpstr>93. dia</vt:lpstr>
      <vt:lpstr>94. dia</vt:lpstr>
      <vt:lpstr>95. dia</vt:lpstr>
      <vt:lpstr>96. dia</vt:lpstr>
      <vt:lpstr>97. dia</vt:lpstr>
      <vt:lpstr>98. dia</vt:lpstr>
      <vt:lpstr>99. dia</vt:lpstr>
      <vt:lpstr>100. dia</vt:lpstr>
      <vt:lpstr>101. dia</vt:lpstr>
      <vt:lpstr>102. dia</vt:lpstr>
      <vt:lpstr>103. dia</vt:lpstr>
      <vt:lpstr>104. dia</vt:lpstr>
      <vt:lpstr>105. dia</vt:lpstr>
      <vt:lpstr>106. dia</vt:lpstr>
      <vt:lpstr>107. dia</vt:lpstr>
      <vt:lpstr>108. dia</vt:lpstr>
      <vt:lpstr>109. dia</vt:lpstr>
      <vt:lpstr>110. dia</vt:lpstr>
      <vt:lpstr>111. dia</vt:lpstr>
      <vt:lpstr>112. dia</vt:lpstr>
      <vt:lpstr>113. dia</vt:lpstr>
      <vt:lpstr>114. dia</vt:lpstr>
      <vt:lpstr>115. dia</vt:lpstr>
      <vt:lpstr>116. dia</vt:lpstr>
      <vt:lpstr>117. dia</vt:lpstr>
      <vt:lpstr>118. dia</vt:lpstr>
      <vt:lpstr>119. dia</vt:lpstr>
      <vt:lpstr>120. dia</vt:lpstr>
      <vt:lpstr>121. dia</vt:lpstr>
      <vt:lpstr>Javítókulcs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szatmary</dc:creator>
  <cp:lastModifiedBy>szatmary</cp:lastModifiedBy>
  <cp:revision>181</cp:revision>
  <dcterms:created xsi:type="dcterms:W3CDTF">2015-03-23T19:23:12Z</dcterms:created>
  <dcterms:modified xsi:type="dcterms:W3CDTF">2015-06-09T12:42:23Z</dcterms:modified>
</cp:coreProperties>
</file>