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73" r:id="rId13"/>
    <p:sldId id="269" r:id="rId14"/>
    <p:sldId id="270" r:id="rId15"/>
    <p:sldId id="271" r:id="rId16"/>
    <p:sldId id="272" r:id="rId17"/>
    <p:sldId id="30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F80C-63D2-408A-859B-974633153F7B}" type="datetimeFigureOut">
              <a:rPr lang="hu-HU" smtClean="0"/>
              <a:pPr/>
              <a:t>2015.06.09.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D9A3-34FF-4FE9-8A0D-AED9DFAC67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F80C-63D2-408A-859B-974633153F7B}" type="datetimeFigureOut">
              <a:rPr lang="hu-HU" smtClean="0"/>
              <a:pPr/>
              <a:t>2015.06.09.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D9A3-34FF-4FE9-8A0D-AED9DFAC67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F80C-63D2-408A-859B-974633153F7B}" type="datetimeFigureOut">
              <a:rPr lang="hu-HU" smtClean="0"/>
              <a:pPr/>
              <a:t>2015.06.09.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D9A3-34FF-4FE9-8A0D-AED9DFAC67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F80C-63D2-408A-859B-974633153F7B}" type="datetimeFigureOut">
              <a:rPr lang="hu-HU" smtClean="0"/>
              <a:pPr/>
              <a:t>2015.06.09.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D9A3-34FF-4FE9-8A0D-AED9DFAC67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F80C-63D2-408A-859B-974633153F7B}" type="datetimeFigureOut">
              <a:rPr lang="hu-HU" smtClean="0"/>
              <a:pPr/>
              <a:t>2015.06.09.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D9A3-34FF-4FE9-8A0D-AED9DFAC67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F80C-63D2-408A-859B-974633153F7B}" type="datetimeFigureOut">
              <a:rPr lang="hu-HU" smtClean="0"/>
              <a:pPr/>
              <a:t>2015.06.09.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D9A3-34FF-4FE9-8A0D-AED9DFAC67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F80C-63D2-408A-859B-974633153F7B}" type="datetimeFigureOut">
              <a:rPr lang="hu-HU" smtClean="0"/>
              <a:pPr/>
              <a:t>2015.06.09.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D9A3-34FF-4FE9-8A0D-AED9DFAC67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F80C-63D2-408A-859B-974633153F7B}" type="datetimeFigureOut">
              <a:rPr lang="hu-HU" smtClean="0"/>
              <a:pPr/>
              <a:t>2015.06.09.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D9A3-34FF-4FE9-8A0D-AED9DFAC67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F80C-63D2-408A-859B-974633153F7B}" type="datetimeFigureOut">
              <a:rPr lang="hu-HU" smtClean="0"/>
              <a:pPr/>
              <a:t>2015.06.09.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D9A3-34FF-4FE9-8A0D-AED9DFAC67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F80C-63D2-408A-859B-974633153F7B}" type="datetimeFigureOut">
              <a:rPr lang="hu-HU" smtClean="0"/>
              <a:pPr/>
              <a:t>2015.06.09.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D9A3-34FF-4FE9-8A0D-AED9DFAC67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F80C-63D2-408A-859B-974633153F7B}" type="datetimeFigureOut">
              <a:rPr lang="hu-HU" smtClean="0"/>
              <a:pPr/>
              <a:t>2015.06.09.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D9A3-34FF-4FE9-8A0D-AED9DFAC678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8F80C-63D2-408A-859B-974633153F7B}" type="datetimeFigureOut">
              <a:rPr lang="hu-HU" smtClean="0"/>
              <a:pPr/>
              <a:t>2015.06.09.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D9A3-34FF-4FE9-8A0D-AED9DFAC678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ud.iif.hu/2014/02/07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astrosoma.wikispaces.com/file/view/bulanov_1.pdf/516691114/bulanov_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700213"/>
            <a:ext cx="9144000" cy="4105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/>
          </a:p>
        </p:txBody>
      </p:sp>
      <p:sp>
        <p:nvSpPr>
          <p:cNvPr id="2051" name="Content Placeholder 11"/>
          <p:cNvSpPr>
            <a:spLocks noGrp="1"/>
          </p:cNvSpPr>
          <p:nvPr>
            <p:ph idx="1"/>
          </p:nvPr>
        </p:nvSpPr>
        <p:spPr>
          <a:xfrm>
            <a:off x="468313" y="488950"/>
            <a:ext cx="8229600" cy="5316538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hu-HU" altLang="hu-H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Asztrofizika a lézerlaboratóriumban 4.</a:t>
            </a:r>
          </a:p>
          <a:p>
            <a:pPr algn="ctr" eaLnBrk="1" hangingPunct="1">
              <a:buFont typeface="Arial" pitchFamily="34" charset="0"/>
              <a:buNone/>
            </a:pPr>
            <a:endParaRPr lang="hu-HU" altLang="hu-HU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hu-HU" altLang="hu-H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Szerzők: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altLang="hu-H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Dr. </a:t>
            </a:r>
            <a:r>
              <a:rPr lang="hu-HU" altLang="hu-HU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Szatmáry</a:t>
            </a:r>
            <a:r>
              <a:rPr lang="hu-HU" altLang="hu-H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Károly egyetemi docens,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altLang="hu-H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Dr. Székely Péter egyetemi adjunktus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altLang="hu-H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SZTE Kísérleti Fizikai Tanszék</a:t>
            </a:r>
          </a:p>
          <a:p>
            <a:pPr algn="ctr" eaLnBrk="1" hangingPunct="1">
              <a:buFont typeface="Arial" pitchFamily="34" charset="0"/>
              <a:buNone/>
            </a:pPr>
            <a:endParaRPr lang="hu-HU" altLang="hu-HU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hu-HU" altLang="hu-H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Lektor: Dr. Földes István tudományos tanácsadó,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hu-HU" altLang="hu-H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MTA Wigner Fizikai Kutatóközpont</a:t>
            </a:r>
          </a:p>
          <a:p>
            <a:pPr algn="ctr" eaLnBrk="1" hangingPunct="1">
              <a:buFont typeface="Arial" pitchFamily="34" charset="0"/>
              <a:buNone/>
            </a:pPr>
            <a:endParaRPr lang="hu-HU" altLang="hu-HU" sz="2000" b="1" dirty="0" smtClean="0">
              <a:latin typeface="Verdana" pitchFamily="34" charset="0"/>
            </a:endParaRPr>
          </a:p>
          <a:p>
            <a:pPr eaLnBrk="1" hangingPunct="1"/>
            <a:endParaRPr lang="hu-HU" altLang="hu-HU" dirty="0" smtClean="0">
              <a:latin typeface="Sentinel Book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-642938" y="5429250"/>
            <a:ext cx="8229601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dirty="0"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010275"/>
            <a:ext cx="79057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Kép 8" descr="Infoblokk3_ESZA_egy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5959475"/>
            <a:ext cx="28797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1962150" y="6165850"/>
            <a:ext cx="4000500" cy="2889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100" i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TÁMOP-4.1.1.C-12/1/KONV-2012-0005 projekt</a:t>
            </a:r>
            <a:r>
              <a:rPr lang="hu-HU" altLang="hu-HU" sz="11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056" name="Téglalap 11"/>
          <p:cNvSpPr>
            <a:spLocks noChangeArrowheads="1"/>
          </p:cNvSpPr>
          <p:nvPr/>
        </p:nvSpPr>
        <p:spPr bwMode="auto">
          <a:xfrm>
            <a:off x="1687513" y="6388100"/>
            <a:ext cx="4548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hu-HU" sz="800">
                <a:latin typeface="Verdana" pitchFamily="34" charset="0"/>
                <a:ea typeface="Verdana" pitchFamily="34" charset="0"/>
                <a:cs typeface="Verdana" pitchFamily="34" charset="0"/>
              </a:rPr>
              <a:t>„Ágazati felkészítés a hazai ELI projekttel összefüggő képzési és K+F feladatokra"</a:t>
            </a:r>
          </a:p>
        </p:txBody>
      </p:sp>
      <p:pic>
        <p:nvPicPr>
          <p:cNvPr id="2057" name="Content Placeholder 8" descr="USZT_logo_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9850"/>
            <a:ext cx="16970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4847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i="1" dirty="0" smtClean="0"/>
              <a:t>	2</a:t>
            </a:r>
            <a:r>
              <a:rPr lang="hu-HU" i="1" dirty="0"/>
              <a:t>. ábra:</a:t>
            </a:r>
            <a:r>
              <a:rPr lang="hu-HU" dirty="0"/>
              <a:t> A csillagközi jégszemcsék növekedésében és változásaiban szerepet játszó fontos reakciók (</a:t>
            </a:r>
            <a:r>
              <a:rPr lang="hu-HU" dirty="0" err="1"/>
              <a:t>Ehrenfreund</a:t>
            </a:r>
            <a:r>
              <a:rPr lang="hu-HU" dirty="0"/>
              <a:t> et </a:t>
            </a:r>
            <a:r>
              <a:rPr lang="hu-HU" dirty="0" err="1"/>
              <a:t>al</a:t>
            </a:r>
            <a:r>
              <a:rPr lang="hu-HU" dirty="0"/>
              <a:t>., 2005</a:t>
            </a:r>
            <a:r>
              <a:rPr lang="hu-HU" dirty="0" smtClean="0"/>
              <a:t>)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 descr="Keresz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782720" cy="48583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A </a:t>
            </a:r>
            <a:r>
              <a:rPr lang="hu-HU" dirty="0"/>
              <a:t>szimulációk során alkalmazott laboratóriumi módszerek változatosak, de általános a vákuum (10</a:t>
            </a:r>
            <a:r>
              <a:rPr lang="hu-HU" baseline="30000" dirty="0"/>
              <a:t>-8 </a:t>
            </a:r>
            <a:r>
              <a:rPr lang="hu-HU" dirty="0"/>
              <a:t>–10</a:t>
            </a:r>
            <a:r>
              <a:rPr lang="hu-HU" baseline="30000" dirty="0"/>
              <a:t>-10</a:t>
            </a:r>
            <a:r>
              <a:rPr lang="hu-HU" dirty="0"/>
              <a:t> bar nyomás), és az alacsony hőmérséklet (</a:t>
            </a:r>
            <a:r>
              <a:rPr lang="hu-HU" dirty="0" smtClean="0"/>
              <a:t>folyékony nitrogén-hűtéssel </a:t>
            </a:r>
            <a:r>
              <a:rPr lang="hu-HU" dirty="0"/>
              <a:t>-196 °C, </a:t>
            </a:r>
            <a:r>
              <a:rPr lang="hu-HU" dirty="0" smtClean="0"/>
              <a:t>folyékony hélium-hűtéssel </a:t>
            </a:r>
            <a:r>
              <a:rPr lang="hu-HU" dirty="0"/>
              <a:t>-268 °C és az alatti hőmérséklet). Az így legyártott anyagokat részben ebben az extrém közegben vizsgálják (ez a drágább módszer), avagy utólag, légköri oxigéntől elzárva, de szobahőmérsékleten, esetleg légkörrel érintkezve elemzik jellemzőit, lassú átalakulását és oxidációját, továbbá a H</a:t>
            </a:r>
            <a:r>
              <a:rPr lang="hu-HU" baseline="-25000" dirty="0"/>
              <a:t>2</a:t>
            </a:r>
            <a:r>
              <a:rPr lang="hu-HU" dirty="0"/>
              <a:t>O megkötésének, leadásának jellemzőit </a:t>
            </a:r>
            <a:r>
              <a:rPr lang="hu-HU" i="1" dirty="0"/>
              <a:t>(3. ábra).</a:t>
            </a:r>
            <a:endParaRPr lang="hu-HU" dirty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0882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sz="2800" i="1" dirty="0" smtClean="0"/>
              <a:t>	3</a:t>
            </a:r>
            <a:r>
              <a:rPr lang="hu-HU" sz="2800" i="1" dirty="0"/>
              <a:t>. ábra:</a:t>
            </a:r>
            <a:r>
              <a:rPr lang="hu-HU" sz="2800" dirty="0"/>
              <a:t> Infravörös elnyelés vizsgálatára szolgáló, széntartalmú, csillagközi szimuláns „porgyártó” berendezés vázlata. Az 50 bar gázsűrűségű reaktorkamrából a 0,01 mbar nyomású kamrába juttatott forró anyag kondenzálódik. A nagysebességű anyagsugarat </a:t>
            </a:r>
            <a:r>
              <a:rPr lang="hu-HU" sz="2800" dirty="0" err="1"/>
              <a:t>CsI-</a:t>
            </a:r>
            <a:r>
              <a:rPr lang="hu-HU" sz="2800" dirty="0"/>
              <a:t> vagy </a:t>
            </a:r>
            <a:r>
              <a:rPr lang="hu-HU" sz="2800" dirty="0" err="1"/>
              <a:t>KBr-üvegre</a:t>
            </a:r>
            <a:r>
              <a:rPr lang="hu-HU" sz="2800" dirty="0"/>
              <a:t> csapatják ki és infravörös </a:t>
            </a:r>
            <a:r>
              <a:rPr lang="hu-HU" sz="2800" dirty="0" smtClean="0"/>
              <a:t>spektroszkópiával </a:t>
            </a:r>
            <a:r>
              <a:rPr lang="hu-HU" sz="2800" dirty="0"/>
              <a:t>vizsgálják (</a:t>
            </a:r>
            <a:r>
              <a:rPr lang="hu-HU" sz="2800" dirty="0" err="1"/>
              <a:t>Pino</a:t>
            </a:r>
            <a:r>
              <a:rPr lang="hu-HU" sz="2800" dirty="0"/>
              <a:t> et </a:t>
            </a:r>
            <a:r>
              <a:rPr lang="hu-HU" sz="2800" dirty="0" err="1"/>
              <a:t>al</a:t>
            </a:r>
            <a:r>
              <a:rPr lang="hu-HU" sz="2800" dirty="0"/>
              <a:t>., 2008).</a:t>
            </a:r>
          </a:p>
          <a:p>
            <a:endParaRPr lang="hu-HU" dirty="0"/>
          </a:p>
        </p:txBody>
      </p:sp>
      <p:pic>
        <p:nvPicPr>
          <p:cNvPr id="4" name="Kép 3" descr="Keresz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8357" y="188640"/>
            <a:ext cx="6477491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5973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	A </a:t>
            </a:r>
            <a:r>
              <a:rPr lang="hu-HU" dirty="0"/>
              <a:t>bolygók összeállása a születő csillagok körüli </a:t>
            </a:r>
            <a:r>
              <a:rPr lang="hu-HU" dirty="0" err="1"/>
              <a:t>protoplanetáris</a:t>
            </a:r>
            <a:r>
              <a:rPr lang="hu-HU" dirty="0"/>
              <a:t> korongokban zajlik. Itt a megnőtt anyagsűrűség közepette gyakran ütköznek a szilárd szemcsék, és a gázanyaggal, esetleg az előforduló mágneses mezővel is kölcsönhatásba lépnek (Moór et </a:t>
            </a:r>
            <a:r>
              <a:rPr lang="hu-HU" dirty="0" err="1"/>
              <a:t>al</a:t>
            </a:r>
            <a:r>
              <a:rPr lang="hu-HU" dirty="0"/>
              <a:t>., 2011). A születő központi csillag és a közeli csillagszomszédok sugárzása erősen befolyásolja az anyagi összetételt, főleg az illékony komponensek gyakoriságát. Az ilyen korongokban zajló fontos folyamat a szemcsék összetapadása, emellett kristályos szerkezetűvé alakulása. Az összetapadás kezdeti fázisában kiemelt szerepet játszanak a </a:t>
            </a:r>
            <a:r>
              <a:rPr lang="hu-HU" dirty="0" err="1"/>
              <a:t>mikroskálájú</a:t>
            </a:r>
            <a:r>
              <a:rPr lang="hu-HU" dirty="0"/>
              <a:t> folyamatok, főleg, hogy valószínűleg porózus a szerkezetük. Az ütközések mikéntjét fizikai kísérletek során üreges szerkezetű céltárgyak összeütésével tanulmányozzák.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/>
              <a:t>	Emellett </a:t>
            </a:r>
            <a:r>
              <a:rPr lang="hu-HU" dirty="0" err="1"/>
              <a:t>mikrogravitációs</a:t>
            </a:r>
            <a:r>
              <a:rPr lang="hu-HU" dirty="0"/>
              <a:t> környezetben, például </a:t>
            </a:r>
            <a:r>
              <a:rPr lang="hu-HU" dirty="0" err="1"/>
              <a:t>ejtőtornyokban</a:t>
            </a:r>
            <a:r>
              <a:rPr lang="hu-HU" dirty="0"/>
              <a:t> is követik rövid ideig a szemcsék összetapadásának jellegét. A mérések rámutattak, hogy a mikrométeres méretskálán a tömeg növelése nem csökkenti, hanem javítja az ütközés utáni </a:t>
            </a:r>
            <a:r>
              <a:rPr lang="hu-HU" dirty="0" err="1"/>
              <a:t>együttmaradás</a:t>
            </a:r>
            <a:r>
              <a:rPr lang="hu-HU" dirty="0"/>
              <a:t> esélyét. Eszerint a bolygókeletkezés során az apró testek nehezebbé válása nem feltétlenül jelenti azt, hogy egymást „széttörik” ugyanakkora ütközési sebességgel, mint a kisebb szemcséknél. A sebesség növelésével változik a helyzet: a nagyon laza aggregátumok tömörödnek, s közben sajátos belső szerkezet jelenik meg bennük. Ugyanakkor egyelőre nehezen érthető, hogy a 0,1-1 m nagyságrend környékén és felette miért nem darabolják szét egymást a testek, leállítva a további növekedést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3400" dirty="0" smtClean="0"/>
              <a:t>A </a:t>
            </a:r>
            <a:r>
              <a:rPr lang="hu-HU" sz="3400" dirty="0"/>
              <a:t>fentiekben kialakult laza testek összeolvasztásában, a kristályosodott szerkezet kialakításában több folyamat is közreműködhet, amelyek laboratóriumban elemezhetők. Ezek főleg a központi, születő csillag sugárzásának hőhatásával, annak időszakos kitöréseivel kapcsolatosak (Ábrahám et </a:t>
            </a:r>
            <a:r>
              <a:rPr lang="hu-HU" sz="3400" dirty="0" err="1"/>
              <a:t>al</a:t>
            </a:r>
            <a:r>
              <a:rPr lang="hu-HU" sz="3400" dirty="0"/>
              <a:t>., 2009). A heves </a:t>
            </a:r>
            <a:r>
              <a:rPr lang="hu-HU" sz="3400" dirty="0" err="1"/>
              <a:t>energiafelszabadulások</a:t>
            </a:r>
            <a:r>
              <a:rPr lang="hu-HU" sz="3400" dirty="0"/>
              <a:t> alkalmával a központi égitest megemelkedett sugárzása, valamint a belőle kidobott forró részecskefelhők átforrósítják a poranyagot, ami kristályosabb szerkezetűvé alakulhat. Ennek laboratóriumi viszonyok között végzett elemzése az </a:t>
            </a:r>
            <a:r>
              <a:rPr lang="hu-HU" sz="3400" dirty="0" err="1"/>
              <a:t>annelálás</a:t>
            </a:r>
            <a:r>
              <a:rPr lang="hu-HU" sz="3400" dirty="0"/>
              <a:t> nevű folyamat speciális formájaként zajlik, amin itt az amorf szerkezetű anyag kristályossá alakulását értik. Utóbbi szimulálása rámutatott, hogy míg 1000 K körül gyors kristályosodás indult az amorf MgSiO</a:t>
            </a:r>
            <a:r>
              <a:rPr lang="hu-HU" sz="3400" baseline="-25000" dirty="0"/>
              <a:t>3</a:t>
            </a:r>
            <a:r>
              <a:rPr lang="hu-HU" sz="3400" dirty="0"/>
              <a:t> esetében, a hőmérséklet további növelése egészen 1173 K-ig nem hozott változást, majd ezt követően az amorf szerkezet „összeomlott”, és folytatódott a kristályosodás. Emellett először </a:t>
            </a:r>
            <a:r>
              <a:rPr lang="hu-HU" sz="3400" dirty="0" err="1"/>
              <a:t>forszterit</a:t>
            </a:r>
            <a:r>
              <a:rPr lang="hu-HU" sz="3400" dirty="0"/>
              <a:t> (Mg</a:t>
            </a:r>
            <a:r>
              <a:rPr lang="hu-HU" sz="3400" baseline="-25000" dirty="0"/>
              <a:t>2</a:t>
            </a:r>
            <a:r>
              <a:rPr lang="hu-HU" sz="3400" dirty="0"/>
              <a:t>SiO</a:t>
            </a:r>
            <a:r>
              <a:rPr lang="hu-HU" sz="3400" baseline="-25000" dirty="0"/>
              <a:t>4</a:t>
            </a:r>
            <a:r>
              <a:rPr lang="hu-HU" sz="3400" dirty="0"/>
              <a:t>) keletkezett a korai, gyors változás keretében, s később indult meg </a:t>
            </a:r>
            <a:r>
              <a:rPr lang="hu-HU" sz="3400" dirty="0" err="1"/>
              <a:t>ensztatit</a:t>
            </a:r>
            <a:r>
              <a:rPr lang="hu-HU" sz="3400" dirty="0"/>
              <a:t> kialakulása, ami az eredeti amorf keverék </a:t>
            </a:r>
            <a:r>
              <a:rPr lang="hu-HU" sz="3400" dirty="0" err="1"/>
              <a:t>sztöchiometrikus</a:t>
            </a:r>
            <a:r>
              <a:rPr lang="hu-HU" sz="3400" dirty="0"/>
              <a:t> összetételét tükrözi. A kísérletek alapján a hőhatástól a magnézium-szilikátok könnyebben alakulnak kristályos szerkezetűvé, mint a vas-szilikátok, ugyanakkor a sokkhatásra bekövetkező átalakulás során közel egyforma a kristályosodás sebessége</a:t>
            </a:r>
            <a:r>
              <a:rPr lang="hu-HU" sz="3400" dirty="0" smtClean="0"/>
              <a:t>.</a:t>
            </a:r>
            <a:endParaRPr lang="hu-HU" sz="3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130"/>
          </a:xfrm>
        </p:spPr>
        <p:txBody>
          <a:bodyPr>
            <a:normAutofit/>
          </a:bodyPr>
          <a:lstStyle/>
          <a:p>
            <a:r>
              <a:rPr lang="hu-HU" sz="3600" b="1" i="1" dirty="0" smtClean="0"/>
              <a:t>A Naprendszer mikroszkóp alatt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3800" dirty="0" smtClean="0"/>
              <a:t>Az </a:t>
            </a:r>
            <a:r>
              <a:rPr lang="hu-HU" sz="3800" dirty="0"/>
              <a:t>anyagfejlődés következő lépése, a bolygók felé vezető összeállás folyamatának elemzésében a meteoritok nyújtanak segítséget. Itt különböző anyagok keverékével van dolgunk: a meteoritok tartalmazhatnak </a:t>
            </a:r>
            <a:r>
              <a:rPr lang="hu-HU" sz="3800" dirty="0" err="1"/>
              <a:t>preszoláris</a:t>
            </a:r>
            <a:r>
              <a:rPr lang="hu-HU" sz="3800" dirty="0"/>
              <a:t> szemcséket a csillagközi térből, kalciumban és alumíniumban gazdag zárványokat (CAI) a </a:t>
            </a:r>
            <a:r>
              <a:rPr lang="hu-HU" sz="3800" dirty="0" err="1"/>
              <a:t>protocsillag</a:t>
            </a:r>
            <a:r>
              <a:rPr lang="hu-HU" sz="3800" dirty="0"/>
              <a:t> korai, </a:t>
            </a:r>
            <a:r>
              <a:rPr lang="hu-HU" sz="3800" dirty="0" err="1"/>
              <a:t>kondrumokat</a:t>
            </a:r>
            <a:r>
              <a:rPr lang="hu-HU" sz="3800" dirty="0"/>
              <a:t> a későbbi kitöréseiből, valamint ezek között ún. mátrix anyagot, amely részben még később vált ki</a:t>
            </a:r>
            <a:r>
              <a:rPr lang="hu-HU" sz="3800" dirty="0" smtClean="0"/>
              <a:t>.</a:t>
            </a:r>
          </a:p>
          <a:p>
            <a:pPr>
              <a:buNone/>
            </a:pPr>
            <a:endParaRPr lang="hu-HU" sz="3800" dirty="0" smtClean="0"/>
          </a:p>
          <a:p>
            <a:pPr>
              <a:buNone/>
            </a:pPr>
            <a:endParaRPr lang="hu-HU" sz="3800" dirty="0" smtClean="0"/>
          </a:p>
          <a:p>
            <a:pPr>
              <a:buNone/>
            </a:pPr>
            <a:endParaRPr lang="hu-HU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      </a:t>
            </a:r>
          </a:p>
          <a:p>
            <a:pPr>
              <a:buNone/>
            </a:pPr>
            <a:r>
              <a:rPr lang="hu-HU" dirty="0" smtClean="0"/>
              <a:t>     A meteoritok anyagának legfeljebb 0,1%-át </a:t>
            </a:r>
            <a:r>
              <a:rPr lang="hu-HU" dirty="0" err="1" smtClean="0"/>
              <a:t>preszoláris</a:t>
            </a:r>
            <a:r>
              <a:rPr lang="hu-HU" dirty="0" smtClean="0"/>
              <a:t> szemcsék teszik ki. Ezek primitív meteoritokban, gyakran </a:t>
            </a:r>
            <a:r>
              <a:rPr lang="hu-HU" dirty="0" err="1" smtClean="0"/>
              <a:t>IDP-szemcsékben</a:t>
            </a:r>
            <a:r>
              <a:rPr lang="hu-HU" dirty="0" smtClean="0"/>
              <a:t> (</a:t>
            </a:r>
            <a:r>
              <a:rPr lang="hu-HU" dirty="0" err="1" smtClean="0"/>
              <a:t>Interplanetary</a:t>
            </a:r>
            <a:r>
              <a:rPr lang="hu-HU" dirty="0" smtClean="0"/>
              <a:t> </a:t>
            </a:r>
            <a:r>
              <a:rPr lang="hu-HU" dirty="0" err="1" smtClean="0"/>
              <a:t>Dust</a:t>
            </a:r>
            <a:r>
              <a:rPr lang="hu-HU" dirty="0" smtClean="0"/>
              <a:t> </a:t>
            </a:r>
            <a:r>
              <a:rPr lang="hu-HU" dirty="0" err="1" smtClean="0"/>
              <a:t>Particle</a:t>
            </a:r>
            <a:r>
              <a:rPr lang="hu-HU" dirty="0" smtClean="0"/>
              <a:t>, sztratoszférában gyűjtött mikrométeres testek) jellemzőek. Utóbbiak gyakran amorf szerkezetűek (elsősorban grafitszemcsék), de lehetnek kristályosak is (</a:t>
            </a:r>
            <a:r>
              <a:rPr lang="hu-HU" dirty="0" err="1" smtClean="0"/>
              <a:t>nanogyémántok</a:t>
            </a:r>
            <a:r>
              <a:rPr lang="hu-HU" dirty="0" smtClean="0"/>
              <a:t>). Emellett karbidszemcsék (</a:t>
            </a:r>
            <a:r>
              <a:rPr lang="hu-HU" dirty="0" err="1" smtClean="0"/>
              <a:t>SiC</a:t>
            </a:r>
            <a:r>
              <a:rPr lang="hu-HU" dirty="0" smtClean="0"/>
              <a:t>), különféle oxidok (korund [Al</a:t>
            </a:r>
            <a:r>
              <a:rPr lang="hu-HU" baseline="-25000" dirty="0" smtClean="0"/>
              <a:t>2</a:t>
            </a:r>
            <a:r>
              <a:rPr lang="hu-HU" dirty="0" smtClean="0"/>
              <a:t>O</a:t>
            </a:r>
            <a:r>
              <a:rPr lang="hu-HU" baseline="-25000" dirty="0" smtClean="0"/>
              <a:t>3</a:t>
            </a:r>
            <a:r>
              <a:rPr lang="hu-HU" dirty="0" smtClean="0"/>
              <a:t>], titán-oxid [TiO</a:t>
            </a:r>
            <a:r>
              <a:rPr lang="hu-HU" baseline="-25000" dirty="0" smtClean="0"/>
              <a:t>2</a:t>
            </a:r>
            <a:r>
              <a:rPr lang="hu-HU" dirty="0" smtClean="0"/>
              <a:t>]), illetve szilikátok (</a:t>
            </a:r>
            <a:r>
              <a:rPr lang="hu-HU" dirty="0" err="1" smtClean="0"/>
              <a:t>spinell</a:t>
            </a:r>
            <a:r>
              <a:rPr lang="hu-HU" dirty="0" smtClean="0"/>
              <a:t> [MgAl</a:t>
            </a:r>
            <a:r>
              <a:rPr lang="hu-HU" baseline="-25000" dirty="0" smtClean="0"/>
              <a:t>2</a:t>
            </a:r>
            <a:r>
              <a:rPr lang="hu-HU" dirty="0" smtClean="0"/>
              <a:t>O</a:t>
            </a:r>
            <a:r>
              <a:rPr lang="hu-HU" baseline="-25000" dirty="0" smtClean="0"/>
              <a:t>4</a:t>
            </a:r>
            <a:r>
              <a:rPr lang="hu-HU" dirty="0" smtClean="0"/>
              <a:t>], </a:t>
            </a:r>
            <a:r>
              <a:rPr lang="hu-HU" dirty="0" err="1" smtClean="0"/>
              <a:t>olivin</a:t>
            </a:r>
            <a:r>
              <a:rPr lang="hu-HU" dirty="0" smtClean="0"/>
              <a:t> [</a:t>
            </a:r>
            <a:r>
              <a:rPr lang="hu-HU" dirty="0" err="1" smtClean="0"/>
              <a:t>MgFe</a:t>
            </a:r>
            <a:r>
              <a:rPr lang="hu-HU" dirty="0" smtClean="0"/>
              <a:t>]2SiO</a:t>
            </a:r>
            <a:r>
              <a:rPr lang="hu-HU" baseline="-25000" dirty="0" smtClean="0"/>
              <a:t>4</a:t>
            </a:r>
            <a:r>
              <a:rPr lang="hu-HU" dirty="0" smtClean="0"/>
              <a:t>) is jellemzőek. Erős és változatos izotópanomáliát mutatnak, sok magas olvadáspontú elemet (például: Ti, </a:t>
            </a:r>
            <a:r>
              <a:rPr lang="hu-HU" dirty="0" err="1" smtClean="0"/>
              <a:t>Zn</a:t>
            </a:r>
            <a:r>
              <a:rPr lang="hu-HU" dirty="0" smtClean="0"/>
              <a:t>, </a:t>
            </a:r>
            <a:r>
              <a:rPr lang="hu-HU" dirty="0" err="1" smtClean="0"/>
              <a:t>Cr</a:t>
            </a:r>
            <a:r>
              <a:rPr lang="hu-HU" dirty="0" smtClean="0"/>
              <a:t>, </a:t>
            </a:r>
            <a:r>
              <a:rPr lang="hu-HU" dirty="0" err="1" smtClean="0"/>
              <a:t>Os</a:t>
            </a:r>
            <a:r>
              <a:rPr lang="hu-HU" dirty="0" smtClean="0"/>
              <a:t>, </a:t>
            </a:r>
            <a:r>
              <a:rPr lang="hu-HU" dirty="0" err="1" smtClean="0"/>
              <a:t>Si</a:t>
            </a:r>
            <a:r>
              <a:rPr lang="hu-HU" dirty="0" smtClean="0"/>
              <a:t>) tartalmaznak, és főleg csillagok külső légkörében képződtek. Pásztázó elektronmikroszkóppal gyakran elemzik a felszín </a:t>
            </a:r>
            <a:r>
              <a:rPr lang="hu-HU" dirty="0" err="1" smtClean="0"/>
              <a:t>mikroskálájú</a:t>
            </a:r>
            <a:r>
              <a:rPr lang="hu-HU" dirty="0" smtClean="0"/>
              <a:t> topográfiáját, esetenként kémiai összetételüket. A vizsgált eltérő szerkezetű és összetételű szemcsék hosszú utat jártak be a csillagok különböző rétegei között. Anyagukban a szén- és titánizotópok mérése alapján például sikerült igazolni, hogy az életük vége felé járó felfúvódott, ún. aszimptotikus óriásági (AGB) csillagokban a hélium fúziójával szenet gyártó belső héj anyaga időnként keveredik a csillag felszínével.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/>
              <a:t>	A </a:t>
            </a:r>
            <a:r>
              <a:rPr lang="hu-HU" dirty="0"/>
              <a:t>kisbolygók és </a:t>
            </a:r>
            <a:r>
              <a:rPr lang="hu-HU" dirty="0" err="1"/>
              <a:t>üstökösmagok</a:t>
            </a:r>
            <a:r>
              <a:rPr lang="hu-HU" dirty="0"/>
              <a:t> által szétszórt mikroszkopikus por a Naprendszer fősíkjában halmozódik, és űrszondák nélkül is „mintázható”, majd laboratóriumban vizsgálható. Az ún. bolygóközi porszemcséket (IDP) a sztratoszféra alsó részét meglátogató kutató-repülőgépekkel gyűjtik, ahol porózus </a:t>
            </a:r>
            <a:r>
              <a:rPr lang="hu-HU" dirty="0" err="1"/>
              <a:t>szilikátgélbe</a:t>
            </a:r>
            <a:r>
              <a:rPr lang="hu-HU" dirty="0"/>
              <a:t> ragadnak bele, majd onnan mikroszkóp alatt preparálják ki őket. Az ilyen, </a:t>
            </a:r>
            <a:r>
              <a:rPr lang="hu-HU"/>
              <a:t>100 </a:t>
            </a:r>
            <a:r>
              <a:rPr lang="hu-HU" smtClean="0"/>
              <a:t>mm </a:t>
            </a:r>
            <a:r>
              <a:rPr lang="hu-HU" dirty="0"/>
              <a:t>alatti szemcsék laza aggregátumok, főleg üstökös eredetű testek. A „klasszikus” meteoritoknál sokkal lazább a szerkezetük, több illóanyagot tartalmaznak, de mégis </a:t>
            </a:r>
            <a:r>
              <a:rPr lang="hu-HU" dirty="0" err="1"/>
              <a:t>kondritos</a:t>
            </a:r>
            <a:r>
              <a:rPr lang="hu-HU" dirty="0"/>
              <a:t> jellegű (a legprimitívebb meteoritokra hasonlító) az összetételük. A gyakran </a:t>
            </a:r>
            <a:r>
              <a:rPr lang="hu-HU" dirty="0" err="1"/>
              <a:t>ion-mikroszondával</a:t>
            </a:r>
            <a:r>
              <a:rPr lang="hu-HU" dirty="0"/>
              <a:t> vizsgált szemcsék </a:t>
            </a:r>
            <a:r>
              <a:rPr lang="hu-HU" dirty="0" err="1"/>
              <a:t>izotópösszetétele</a:t>
            </a:r>
            <a:r>
              <a:rPr lang="hu-HU" dirty="0"/>
              <a:t> jellegzetesen eltér bármely földi anyagétól. </a:t>
            </a:r>
            <a:r>
              <a:rPr lang="hu-HU" dirty="0" err="1"/>
              <a:t>Deutériumarányuk</a:t>
            </a:r>
            <a:r>
              <a:rPr lang="hu-HU" dirty="0"/>
              <a:t> igen változatos, ami a nitrogénizotópokkal együtt csillagközi eredetre utal – a szemcsék ősi eredetükből sokat megőrizhettek, de nem csak </a:t>
            </a:r>
            <a:r>
              <a:rPr lang="hu-HU" dirty="0" err="1"/>
              <a:t>preszoláris</a:t>
            </a:r>
            <a:r>
              <a:rPr lang="hu-HU" dirty="0"/>
              <a:t> eredetűek. Keletkezési körülményeik változatosak, nem mutatnak jelentős vizes vagy hőhatású átalakulást, esetenként széntartalmú réteg borítja őket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3200" b="1" i="1" dirty="0" smtClean="0"/>
              <a:t>Jegek és porok a nagyobb égitesteken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/>
              <a:t/>
            </a:r>
            <a:br>
              <a:rPr lang="hu-HU" dirty="0"/>
            </a:br>
            <a:r>
              <a:rPr lang="hu-HU" dirty="0"/>
              <a:t>A már összeállt égitestek elemzésében is hasznosak a laboratóriumi eszközök. Itt gyakori célpont a különféle jegek elemzése, amelyek az égitestek </a:t>
            </a:r>
            <a:r>
              <a:rPr lang="hu-HU" dirty="0" err="1"/>
              <a:t>differenciációjával</a:t>
            </a:r>
            <a:r>
              <a:rPr lang="hu-HU" dirty="0"/>
              <a:t> halmozódnak a felszínen, és a későbbi külső hatások nyomait is magukon viselik. Maga a vízjég is változatos színképi jellemzőket mutat a kristályosodottság mértéke, a jellemző kristályméretek, valamint a belekeveredett szennyező anyagok szerint, de emellett egyéb jegek (például metán-, széndioxid-jég) is fontos célpontok. A laboratóriumi elemzések segítenek a jégholdakról készült űrszondás mérések, valamint a földi és űrtávcsövekkel rögzített színképek értelmezésében (Kiss et </a:t>
            </a:r>
            <a:r>
              <a:rPr lang="hu-HU" dirty="0" err="1"/>
              <a:t>al</a:t>
            </a:r>
            <a:r>
              <a:rPr lang="hu-HU" dirty="0"/>
              <a:t>., 2013). Mindezzel következtetni lehet az anyag frissességére (a vízjég kristályszerkezete a kozmikus sugárzástól idővel </a:t>
            </a:r>
            <a:r>
              <a:rPr lang="hu-HU" dirty="0" err="1"/>
              <a:t>amorfizálódik</a:t>
            </a:r>
            <a:r>
              <a:rPr lang="hu-HU" dirty="0"/>
              <a:t>), az </a:t>
            </a:r>
            <a:r>
              <a:rPr lang="hu-HU" dirty="0" err="1"/>
              <a:t>albedóval</a:t>
            </a:r>
            <a:r>
              <a:rPr lang="hu-HU" dirty="0"/>
              <a:t> kapcsolatban a felszíni összetételre, a kristályszerkezet alapján a keletkezési viszonyokra stb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 A tananyag ezen utolsó részében néhány fontos segédanyagot helyeztünk el, olyanokat, amiket nem mi, hanem mások írtak.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/>
              <a:t>	Az </a:t>
            </a:r>
            <a:r>
              <a:rPr lang="hu-HU" dirty="0"/>
              <a:t>ilyen mérésekben fontos eszközök a különféle infravörös spektrométerek, illetve az ún. </a:t>
            </a:r>
            <a:r>
              <a:rPr lang="hu-HU" dirty="0" err="1"/>
              <a:t>spektrogoniométer</a:t>
            </a:r>
            <a:r>
              <a:rPr lang="hu-HU" dirty="0"/>
              <a:t> </a:t>
            </a:r>
            <a:r>
              <a:rPr lang="hu-HU" i="1" dirty="0"/>
              <a:t>(4. ábra). </a:t>
            </a:r>
            <a:r>
              <a:rPr lang="hu-HU" dirty="0"/>
              <a:t>Utóbbi egy olyan, sötétkamrában felállított mozgatható spektrométer, amelynél a tárgyasztal mozdulatlan, a sugárforrás és a detektor is térben kívánság szerint állítható, tetszőleges szögben érkező besugárzást és megfigyelési orientációt szimulálva. A mérések jelentősen segítik az űrszondás megfigyelések értelmezését, a felszíni összetétel pontosabb meghatározását. </a:t>
            </a:r>
          </a:p>
          <a:p>
            <a:pPr>
              <a:buNone/>
            </a:pP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Keresz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4536504" cy="6480720"/>
          </a:xfrm>
        </p:spPr>
      </p:pic>
      <p:sp>
        <p:nvSpPr>
          <p:cNvPr id="5" name="Téglalap 4"/>
          <p:cNvSpPr/>
          <p:nvPr/>
        </p:nvSpPr>
        <p:spPr>
          <a:xfrm>
            <a:off x="6156176" y="1484784"/>
            <a:ext cx="27363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i="1" dirty="0"/>
              <a:t>4. ábra:</a:t>
            </a:r>
            <a:r>
              <a:rPr lang="hu-HU" sz="2400" dirty="0"/>
              <a:t> Egy laboratóriumi </a:t>
            </a:r>
            <a:r>
              <a:rPr lang="hu-HU" sz="2400" dirty="0" err="1"/>
              <a:t>spektrogoniométer</a:t>
            </a:r>
            <a:r>
              <a:rPr lang="hu-HU" sz="2400" dirty="0"/>
              <a:t> elvi vázlata (fent), és egy nagy terepi változat a hó fényvisszaverő képességének mérésére (lent) (</a:t>
            </a:r>
            <a:r>
              <a:rPr lang="hu-HU" sz="2400" dirty="0" err="1"/>
              <a:t>Specchio</a:t>
            </a:r>
            <a:r>
              <a:rPr lang="hu-HU" sz="2400" dirty="0"/>
              <a:t>).</a:t>
            </a:r>
          </a:p>
          <a:p>
            <a:r>
              <a:rPr lang="hu-HU" dirty="0"/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	Sok </a:t>
            </a:r>
            <a:r>
              <a:rPr lang="hu-HU" dirty="0"/>
              <a:t>űrszondás eredmény értelmezésében játszanak kulcsszerepet azok a laboratóriumok, ahol részben mesterséges standardokat, részben földi analóg mintákat vizsgálnak a kérdéses űrszondán elhelyezetthez hasonló detektorral. Ezeknek például színképi elemzéseivel közelítik, mennyi a víztartalom, a Mg/</a:t>
            </a:r>
            <a:r>
              <a:rPr lang="hu-HU" dirty="0" err="1"/>
              <a:t>Fe-arány</a:t>
            </a:r>
            <a:r>
              <a:rPr lang="hu-HU" dirty="0"/>
              <a:t> egyes ásványokban, sugárzástani viselkedésüket összekapcsolják az </a:t>
            </a:r>
            <a:r>
              <a:rPr lang="hu-HU" dirty="0" err="1"/>
              <a:t>albedó</a:t>
            </a:r>
            <a:r>
              <a:rPr lang="hu-HU" dirty="0"/>
              <a:t> és a szemcseméret, kristályszerkezet jellemzőivel, esetleg hevítéssel becsülik (például a Marson, a </a:t>
            </a:r>
            <a:r>
              <a:rPr lang="hu-HU" dirty="0" err="1"/>
              <a:t>Curiosity</a:t>
            </a:r>
            <a:r>
              <a:rPr lang="hu-HU" dirty="0"/>
              <a:t> </a:t>
            </a:r>
            <a:r>
              <a:rPr lang="hu-HU" dirty="0" err="1"/>
              <a:t>rover</a:t>
            </a:r>
            <a:r>
              <a:rPr lang="hu-HU" dirty="0"/>
              <a:t> </a:t>
            </a:r>
            <a:r>
              <a:rPr lang="hu-HU" dirty="0" err="1"/>
              <a:t>minilaboratóriumában</a:t>
            </a:r>
            <a:r>
              <a:rPr lang="hu-HU" dirty="0"/>
              <a:t>) </a:t>
            </a:r>
            <a:r>
              <a:rPr lang="hu-HU" dirty="0" err="1"/>
              <a:t>a</a:t>
            </a:r>
            <a:r>
              <a:rPr lang="hu-HU" dirty="0"/>
              <a:t> mért gázfelszabadulásból a kémiai kötések jellemzőit. A legnagyobb, geokémiailag „legfejlettebb” égitestek felszíni viszonyait is szimulálhatjuk laboratóriumban, például a Mars-szimulációs kísérletek során a vörös bolygón jellemzőhöz hasonló hőmérséklet, nyomás, gázösszetétel között elemzik, hogy a víz- és szén-dioxid-jegek színképéből miként becsülhetők a kristályosodás viszonyai. Laboratóriumi standardokkal állapították meg például a szulfátok hidratáltságát, és sikerült a Mars űrszondás színképi mérései alapján kideríteni, hogy a téli jégsapka visszahúzódása után meddig marad „nedves” a </a:t>
            </a:r>
            <a:r>
              <a:rPr lang="hu-HU" dirty="0" err="1"/>
              <a:t>marsfelszín</a:t>
            </a:r>
            <a:r>
              <a:rPr lang="hu-HU" dirty="0"/>
              <a:t> anyaga.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61206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dirty="0" smtClean="0"/>
              <a:t>	Főleg </a:t>
            </a:r>
            <a:r>
              <a:rPr lang="hu-HU" dirty="0"/>
              <a:t>vákuumban, de különböző összetételű és nyomású mesterséges légkörök alatt elemzik egyes ásványok színképi jellemzőit. A 200 km-es </a:t>
            </a:r>
            <a:r>
              <a:rPr lang="hu-HU" dirty="0" err="1"/>
              <a:t>Themis</a:t>
            </a:r>
            <a:r>
              <a:rPr lang="hu-HU" dirty="0"/>
              <a:t> kisbolygó felszínén például H</a:t>
            </a:r>
            <a:r>
              <a:rPr lang="hu-HU" baseline="-25000" dirty="0"/>
              <a:t>2</a:t>
            </a:r>
            <a:r>
              <a:rPr lang="hu-HU" dirty="0"/>
              <a:t>O és szerves anyag is mutatkozik színképelemzések alapján. Laboratóriumi vizsgálatokkal nemcsak meteorittípusokkal párhuzamosítják a </a:t>
            </a:r>
            <a:r>
              <a:rPr lang="hu-HU" dirty="0" err="1"/>
              <a:t>kisbolygócsaládokat</a:t>
            </a:r>
            <a:r>
              <a:rPr lang="hu-HU" dirty="0"/>
              <a:t>, de mesterségesen létrehozott anyagokat is vizsgálnak, amelyek színképét ismert összetevők hozzák létre, és a csillagászati megfigyelés értelmezésében segítenek. Az ásványösszetétel, a szemcseméret, a hőmérséklet és egyéb tényezők is befolyásolják a színképvonalak alakját és mélységét, laboratóriumi mérések kellenek a színképek értelmezéséhez. Perspektivikus terület például a hidratált víztartalommal összefüggő, 2,5 és 3,5 mm közötti széles elnyelési minimum elemzése.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6166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/>
              <a:t>	Mind </a:t>
            </a:r>
            <a:r>
              <a:rPr lang="hu-HU" dirty="0"/>
              <a:t>a légkörrel bíró, mind az anélküli égitesteken kulcsfontosságú témakör az izotópmérések értelmezése, ami az égitest, valamint egyes részeinek fejlődéstörténetébe (múltbeli halmazállapotok, jellemző hőmérsékletek, fluid és gázmozgások, anyagvándorlás a környezet felé stb.) nyújtanak bepillantást </a:t>
            </a:r>
            <a:r>
              <a:rPr lang="hu-HU" i="1" dirty="0"/>
              <a:t>(5. ábra). </a:t>
            </a:r>
            <a:r>
              <a:rPr lang="hu-HU" dirty="0"/>
              <a:t>Itt a laboratóriumi mérések a megfigyelt eloszlások és az azokat létrehozó fizikai, valamint kémiai viszonyok becslésében segítenek. Ez a nagyobb égitestek belső </a:t>
            </a:r>
            <a:r>
              <a:rPr lang="hu-HU" dirty="0" err="1"/>
              <a:t>differenciációjának</a:t>
            </a:r>
            <a:r>
              <a:rPr lang="hu-HU" dirty="0"/>
              <a:t> követéséhez, az egykori körülmények rekonstrukciójához ad viszonyítási pontokat.  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62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i="1" dirty="0" smtClean="0"/>
              <a:t>	5</a:t>
            </a:r>
            <a:r>
              <a:rPr lang="hu-HU" i="1" dirty="0"/>
              <a:t>. ábra:</a:t>
            </a:r>
            <a:r>
              <a:rPr lang="hu-HU" dirty="0"/>
              <a:t> Az izotópok vezérfonalként szolgálnak különböző égitestek anyaga eredetének és fejlődéstörténetének rekonstruálásához. A fenti ábra a </a:t>
            </a:r>
            <a:r>
              <a:rPr lang="hu-HU" dirty="0" err="1"/>
              <a:t>deutériumizotóp</a:t>
            </a:r>
            <a:r>
              <a:rPr lang="hu-HU" dirty="0"/>
              <a:t> előfordulási gyakoriságát (függőleges tengely) hasonlítja </a:t>
            </a:r>
            <a:r>
              <a:rPr lang="hu-HU" dirty="0" smtClean="0"/>
              <a:t>össze </a:t>
            </a:r>
            <a:r>
              <a:rPr lang="hu-HU" dirty="0"/>
              <a:t>különböző égitesteknél (</a:t>
            </a:r>
            <a:r>
              <a:rPr lang="hu-HU" dirty="0" err="1"/>
              <a:t>Righter</a:t>
            </a:r>
            <a:r>
              <a:rPr lang="hu-HU" dirty="0"/>
              <a:t>, 2007</a:t>
            </a:r>
            <a:r>
              <a:rPr lang="hu-HU" dirty="0" smtClean="0"/>
              <a:t>).</a:t>
            </a:r>
            <a:endParaRPr lang="hu-HU" dirty="0"/>
          </a:p>
        </p:txBody>
      </p:sp>
      <p:pic>
        <p:nvPicPr>
          <p:cNvPr id="4" name="Kép 3" descr="Kereszt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5316679" cy="48204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dirty="0" smtClean="0"/>
              <a:t>	Hasonlóan </a:t>
            </a:r>
            <a:r>
              <a:rPr lang="hu-HU" dirty="0"/>
              <a:t>nélkülözhetetlenek a laboratóriumi kontrolladatok például a Hold felszíni törmeléktakarójának (</a:t>
            </a:r>
            <a:r>
              <a:rPr lang="hu-HU" dirty="0" err="1"/>
              <a:t>regolit</a:t>
            </a:r>
            <a:r>
              <a:rPr lang="hu-HU" dirty="0"/>
              <a:t>) mechanikai és termodinamikai ismeretéhez. Európai laboratóriumok összefogásával holdi </a:t>
            </a:r>
            <a:r>
              <a:rPr lang="hu-HU" dirty="0" err="1"/>
              <a:t>regolitot</a:t>
            </a:r>
            <a:r>
              <a:rPr lang="hu-HU" dirty="0"/>
              <a:t> szimuláló anyagokat készítettek, amelyek színképelemzésével sikerült korrelálni a SMART–1 és a </a:t>
            </a:r>
            <a:r>
              <a:rPr lang="hu-HU" dirty="0" err="1"/>
              <a:t>Clementine</a:t>
            </a:r>
            <a:r>
              <a:rPr lang="hu-HU" dirty="0"/>
              <a:t> űrszondák méréseit (</a:t>
            </a:r>
            <a:r>
              <a:rPr lang="hu-HU" dirty="0" err="1"/>
              <a:t>Shkuratov</a:t>
            </a:r>
            <a:r>
              <a:rPr lang="hu-HU" dirty="0"/>
              <a:t> et </a:t>
            </a:r>
            <a:r>
              <a:rPr lang="hu-HU" dirty="0" err="1"/>
              <a:t>al</a:t>
            </a:r>
            <a:r>
              <a:rPr lang="hu-HU" dirty="0"/>
              <a:t>., 2003). Az így vizsgált </a:t>
            </a:r>
            <a:r>
              <a:rPr lang="hu-HU" dirty="0" err="1"/>
              <a:t>piroxén</a:t>
            </a:r>
            <a:r>
              <a:rPr lang="hu-HU" dirty="0"/>
              <a:t> ásványok eloszlása alapján sikerült kiválasztani a Hold ún. </a:t>
            </a:r>
            <a:r>
              <a:rPr lang="hu-HU" dirty="0" err="1"/>
              <a:t>mare</a:t>
            </a:r>
            <a:r>
              <a:rPr lang="hu-HU" dirty="0"/>
              <a:t> bazaltsíkságain a fiatal területeket, és azonosítani a </a:t>
            </a:r>
            <a:r>
              <a:rPr lang="hu-HU" dirty="0" err="1"/>
              <a:t>piroklasztikumban</a:t>
            </a:r>
            <a:r>
              <a:rPr lang="hu-HU" dirty="0"/>
              <a:t> (robbanásos vulkáni törmelékben) gazdag vidékeket. A TiO</a:t>
            </a:r>
            <a:r>
              <a:rPr lang="hu-HU" baseline="-25000" dirty="0"/>
              <a:t>2</a:t>
            </a:r>
            <a:r>
              <a:rPr lang="hu-HU" dirty="0"/>
              <a:t> és </a:t>
            </a:r>
            <a:r>
              <a:rPr lang="hu-HU" dirty="0" err="1"/>
              <a:t>FeO</a:t>
            </a:r>
            <a:r>
              <a:rPr lang="hu-HU" dirty="0"/>
              <a:t> eloszlása alapján a nagyobb kristályméretű porban gazdag vidékeket jelölték ki, ezek szintén fiatal anyagra, és recens felszínalakító folyamatokra utalnak.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/>
              <a:t>	</a:t>
            </a:r>
            <a:r>
              <a:rPr lang="hu-HU" dirty="0" smtClean="0"/>
              <a:t>Összefoglalóan </a:t>
            </a:r>
            <a:r>
              <a:rPr lang="hu-HU" dirty="0"/>
              <a:t>megállapíthatjuk, hogy a laboratóriumi vizsgálatok az űrtávcsöves és űrszondás méréseket kiegészítve segítenek az eltérő eredetű szemcsék pillanatnyi állapotának (kristályosodottság, kristályméret, víztartalom stb.) és a keletkezési körülmények (hőmérséklet, oxidatív/reduktív környezet, ütközéses sokkhatások, kitettség a kozmikus sugárzásnak stb.) becslésében.</a:t>
            </a:r>
          </a:p>
          <a:p>
            <a:pPr>
              <a:buNone/>
            </a:pPr>
            <a:r>
              <a:rPr lang="hu-HU" dirty="0" smtClean="0"/>
              <a:t>	Noha </a:t>
            </a:r>
            <a:r>
              <a:rPr lang="hu-HU" dirty="0"/>
              <a:t>a laboratóriumi mérések többnyire költséges berendezést igényelnek, mégis előnyös a helyzet a témakör hazai művelésére. Lévén új kutatási terület, jól tervezett kísérletekkel egyszerű és olcsó műszerparkkal is elérhetőek komoly eredmények. A laboratóriumi munka legnagyobb előnye, hogy az ott kifejlesztett és összeállított műszerek más kutatási területeken is használhatóak, valamint innovációt jelentenek műszaki szempontból. Egy-egy laborban gyakran sok, egymástól eltérő témakörön dolgoznak (például csillagközi szemcsék, meteoritok, bolygófelszíni anyagok viselkedése), mivel ezek hasonló technológiát igényelnek, és a már működő eszközöket praktikus több témakörben kihasználni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20072" y="1124744"/>
            <a:ext cx="3744416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i="1" dirty="0" smtClean="0"/>
              <a:t>	</a:t>
            </a:r>
            <a:r>
              <a:rPr lang="hu-HU" sz="2600" i="1" dirty="0" smtClean="0"/>
              <a:t>6</a:t>
            </a:r>
            <a:r>
              <a:rPr lang="hu-HU" sz="2600" i="1" dirty="0"/>
              <a:t>. ábra:</a:t>
            </a:r>
            <a:r>
              <a:rPr lang="hu-HU" sz="2600" dirty="0"/>
              <a:t> Fontos csillagászati események (balra) és azok laboratóriumi módszerekkel </a:t>
            </a:r>
            <a:r>
              <a:rPr lang="hu-HU" sz="2600" dirty="0" smtClean="0"/>
              <a:t>megfigyelhető </a:t>
            </a:r>
            <a:r>
              <a:rPr lang="hu-HU" sz="2600" dirty="0"/>
              <a:t>nyomai a Naprendszer fejlődése során (Apai – Lauretta, 2010; </a:t>
            </a:r>
            <a:r>
              <a:rPr lang="hu-HU" sz="2600" dirty="0" err="1"/>
              <a:t>Kereszturi</a:t>
            </a:r>
            <a:r>
              <a:rPr lang="hu-HU" sz="2600" dirty="0"/>
              <a:t>, 2012)</a:t>
            </a:r>
          </a:p>
          <a:p>
            <a:endParaRPr lang="hu-HU" dirty="0"/>
          </a:p>
        </p:txBody>
      </p:sp>
      <p:pic>
        <p:nvPicPr>
          <p:cNvPr id="4" name="Kép 3" descr="Kereszt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37984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400" dirty="0" smtClean="0"/>
              <a:t>A </a:t>
            </a:r>
            <a:r>
              <a:rPr lang="hu-HU" sz="2400" dirty="0"/>
              <a:t>cikk megszületését az OTKA PD 105970 pályázata, valamint az MTA Csillagászati és Földtudományi Kutatóközpontban megalakult Asztrofizikai és Geokémiai Laboratórium kutatócsoport támogatta.</a:t>
            </a:r>
            <a:br>
              <a:rPr lang="hu-HU" sz="2400" dirty="0"/>
            </a:b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	Kulcsszavak</a:t>
            </a:r>
            <a:r>
              <a:rPr lang="hu-HU" sz="2400" dirty="0"/>
              <a:t>: asztrofizika, </a:t>
            </a:r>
            <a:r>
              <a:rPr lang="hu-HU" sz="2400" dirty="0" err="1"/>
              <a:t>planetológia</a:t>
            </a:r>
            <a:r>
              <a:rPr lang="hu-HU" sz="2400" dirty="0"/>
              <a:t>, bolygókeletkezés, meteoritok, anyagvizsgálat, laboratóriumi műszerek</a:t>
            </a:r>
            <a:br>
              <a:rPr lang="hu-HU" sz="2400" dirty="0"/>
            </a:b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Dr. </a:t>
            </a:r>
            <a:r>
              <a:rPr lang="hu-HU" dirty="0" err="1" smtClean="0"/>
              <a:t>Kereszturi</a:t>
            </a:r>
            <a:r>
              <a:rPr lang="hu-HU" dirty="0" smtClean="0"/>
              <a:t> Ákos: 2014, Hogyan vigyünk csillagászatot a laboratóriumba?</a:t>
            </a:r>
          </a:p>
          <a:p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Dr. Földes István: 2014, </a:t>
            </a:r>
            <a:r>
              <a:rPr lang="hu-HU" dirty="0" smtClean="0"/>
              <a:t>Hasonlóság fizikai rendszerek között</a:t>
            </a:r>
            <a:endParaRPr lang="hu-HU" b="1" i="1" dirty="0"/>
          </a:p>
          <a:p>
            <a:r>
              <a:rPr lang="fr-FR" dirty="0" smtClean="0"/>
              <a:t>Bruce A. Remington, et al.</a:t>
            </a:r>
            <a:r>
              <a:rPr lang="hu-HU" dirty="0" smtClean="0"/>
              <a:t>: 1999</a:t>
            </a:r>
            <a:r>
              <a:rPr lang="hu-HU" i="1" dirty="0" smtClean="0"/>
              <a:t>, </a:t>
            </a:r>
            <a:r>
              <a:rPr lang="hu-HU" dirty="0" err="1" smtClean="0"/>
              <a:t>Laboratory</a:t>
            </a:r>
            <a:r>
              <a:rPr lang="hu-HU" dirty="0" smtClean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Intense</a:t>
            </a:r>
            <a:r>
              <a:rPr lang="hu-HU" dirty="0"/>
              <a:t> </a:t>
            </a:r>
            <a:r>
              <a:rPr lang="hu-HU" dirty="0" err="1" smtClean="0"/>
              <a:t>Lasers</a:t>
            </a:r>
            <a:r>
              <a:rPr lang="hu-HU" dirty="0" smtClean="0"/>
              <a:t>, </a:t>
            </a:r>
            <a:r>
              <a:rPr lang="hu-HU" i="1" dirty="0" smtClean="0"/>
              <a:t>Science 284, 1488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1400" b="1" dirty="0" smtClean="0"/>
              <a:t>IRODALOM</a:t>
            </a:r>
          </a:p>
          <a:p>
            <a:pPr>
              <a:buNone/>
            </a:pPr>
            <a:endParaRPr lang="hu-HU" sz="1400" dirty="0"/>
          </a:p>
          <a:p>
            <a:pPr>
              <a:buNone/>
            </a:pPr>
            <a:r>
              <a:rPr lang="hu-HU" sz="1200" dirty="0"/>
              <a:t>Ábrahám P. − Juhász A. − </a:t>
            </a:r>
            <a:r>
              <a:rPr lang="hu-HU" sz="1200" dirty="0" err="1"/>
              <a:t>Dullemond</a:t>
            </a:r>
            <a:r>
              <a:rPr lang="hu-HU" sz="1200" dirty="0"/>
              <a:t>, C. P. − </a:t>
            </a:r>
            <a:r>
              <a:rPr lang="hu-HU" sz="1200" dirty="0" err="1"/>
              <a:t>Kóspál</a:t>
            </a:r>
            <a:r>
              <a:rPr lang="hu-HU" sz="1200" dirty="0"/>
              <a:t> Á. − van </a:t>
            </a:r>
            <a:r>
              <a:rPr lang="hu-HU" sz="1200" dirty="0" err="1"/>
              <a:t>Boekel</a:t>
            </a:r>
            <a:r>
              <a:rPr lang="hu-HU" sz="1200" dirty="0"/>
              <a:t>, R. − </a:t>
            </a:r>
            <a:r>
              <a:rPr lang="hu-HU" sz="1200" dirty="0" err="1"/>
              <a:t>Bouwman</a:t>
            </a:r>
            <a:r>
              <a:rPr lang="hu-HU" sz="1200" dirty="0"/>
              <a:t>, J. − </a:t>
            </a:r>
            <a:r>
              <a:rPr lang="hu-HU" sz="1200" dirty="0" err="1"/>
              <a:t>Henning</a:t>
            </a:r>
            <a:r>
              <a:rPr lang="hu-HU" sz="1200" dirty="0"/>
              <a:t>, Th. − Moór A. − Mosoni L. − </a:t>
            </a:r>
            <a:r>
              <a:rPr lang="hu-HU" sz="1200" dirty="0" err="1"/>
              <a:t>Sicilia-Aguilar</a:t>
            </a:r>
            <a:r>
              <a:rPr lang="hu-HU" sz="1200" dirty="0"/>
              <a:t>, A. − Sipos N. (2009): </a:t>
            </a:r>
            <a:r>
              <a:rPr lang="hu-HU" sz="1200" dirty="0" err="1"/>
              <a:t>Episodic</a:t>
            </a:r>
            <a:r>
              <a:rPr lang="hu-HU" sz="1200" dirty="0"/>
              <a:t> </a:t>
            </a:r>
            <a:r>
              <a:rPr lang="hu-HU" sz="1200" dirty="0" err="1"/>
              <a:t>Formation</a:t>
            </a:r>
            <a:r>
              <a:rPr lang="hu-HU" sz="1200" dirty="0"/>
              <a:t> of </a:t>
            </a:r>
            <a:r>
              <a:rPr lang="hu-HU" sz="1200" dirty="0" err="1"/>
              <a:t>Cometary</a:t>
            </a:r>
            <a:r>
              <a:rPr lang="hu-HU" sz="1200" dirty="0"/>
              <a:t> </a:t>
            </a:r>
            <a:r>
              <a:rPr lang="hu-HU" sz="1200" dirty="0" err="1"/>
              <a:t>Material</a:t>
            </a:r>
            <a:r>
              <a:rPr lang="hu-HU" sz="1200" dirty="0"/>
              <a:t> </a:t>
            </a:r>
            <a:r>
              <a:rPr lang="hu-HU" sz="1200" dirty="0" err="1"/>
              <a:t>in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Outburst</a:t>
            </a:r>
            <a:r>
              <a:rPr lang="hu-HU" sz="1200" dirty="0"/>
              <a:t> </a:t>
            </a:r>
            <a:r>
              <a:rPr lang="hu-HU" sz="1200" dirty="0" err="1"/>
              <a:t>of</a:t>
            </a:r>
            <a:r>
              <a:rPr lang="hu-HU" sz="1200" dirty="0"/>
              <a:t> a Young </a:t>
            </a:r>
            <a:r>
              <a:rPr lang="hu-HU" sz="1200" dirty="0" err="1"/>
              <a:t>Sun-like</a:t>
            </a:r>
            <a:r>
              <a:rPr lang="hu-HU" sz="1200" dirty="0"/>
              <a:t> Star. </a:t>
            </a:r>
            <a:r>
              <a:rPr lang="hu-HU" sz="1200" dirty="0" err="1"/>
              <a:t>Nature</a:t>
            </a:r>
            <a:r>
              <a:rPr lang="hu-HU" sz="1200" dirty="0"/>
              <a:t>. 459, 7244, 224–226.</a:t>
            </a:r>
          </a:p>
          <a:p>
            <a:pPr>
              <a:buNone/>
            </a:pPr>
            <a:r>
              <a:rPr lang="hu-HU" sz="1200" dirty="0"/>
              <a:t>Apai Dániel – Lauretta, Dante S. (</a:t>
            </a:r>
            <a:r>
              <a:rPr lang="hu-HU" sz="1200" dirty="0" err="1"/>
              <a:t>eds</a:t>
            </a:r>
            <a:r>
              <a:rPr lang="hu-HU" sz="1200" dirty="0"/>
              <a:t>.) (2010): </a:t>
            </a:r>
            <a:r>
              <a:rPr lang="hu-HU" sz="1200" dirty="0" err="1"/>
              <a:t>Protoplanetary</a:t>
            </a:r>
            <a:r>
              <a:rPr lang="hu-HU" sz="1200" dirty="0"/>
              <a:t> </a:t>
            </a:r>
            <a:r>
              <a:rPr lang="hu-HU" sz="1200" dirty="0" err="1"/>
              <a:t>Dust</a:t>
            </a:r>
            <a:r>
              <a:rPr lang="hu-HU" sz="1200" dirty="0"/>
              <a:t>. Cambridge University Press</a:t>
            </a:r>
          </a:p>
          <a:p>
            <a:pPr>
              <a:buNone/>
            </a:pPr>
            <a:r>
              <a:rPr lang="hu-HU" sz="1200" dirty="0" err="1"/>
              <a:t>Ekrenfreund</a:t>
            </a:r>
            <a:r>
              <a:rPr lang="hu-HU" sz="1200" dirty="0"/>
              <a:t>, </a:t>
            </a:r>
            <a:r>
              <a:rPr lang="hu-HU" sz="1200" dirty="0" err="1"/>
              <a:t>Pascale</a:t>
            </a:r>
            <a:r>
              <a:rPr lang="hu-HU" sz="1200" dirty="0"/>
              <a:t> – </a:t>
            </a:r>
            <a:r>
              <a:rPr lang="hu-HU" sz="1200" dirty="0" err="1"/>
              <a:t>Charnley</a:t>
            </a:r>
            <a:r>
              <a:rPr lang="hu-HU" sz="1200" dirty="0"/>
              <a:t>, S. B. – </a:t>
            </a:r>
            <a:r>
              <a:rPr lang="hu-HU" sz="1200" dirty="0" err="1"/>
              <a:t>Botta</a:t>
            </a:r>
            <a:r>
              <a:rPr lang="hu-HU" sz="1200" dirty="0"/>
              <a:t>, O. (2005): A </a:t>
            </a:r>
            <a:r>
              <a:rPr lang="hu-HU" sz="1200" dirty="0" err="1"/>
              <a:t>Voyage</a:t>
            </a:r>
            <a:r>
              <a:rPr lang="hu-HU" sz="1200" dirty="0"/>
              <a:t> </a:t>
            </a:r>
            <a:r>
              <a:rPr lang="hu-HU" sz="1200" dirty="0" err="1"/>
              <a:t>from</a:t>
            </a:r>
            <a:r>
              <a:rPr lang="hu-HU" sz="1200" dirty="0"/>
              <a:t> </a:t>
            </a:r>
            <a:r>
              <a:rPr lang="hu-HU" sz="1200" dirty="0" err="1"/>
              <a:t>Dark</a:t>
            </a:r>
            <a:r>
              <a:rPr lang="hu-HU" sz="1200" dirty="0"/>
              <a:t> </a:t>
            </a:r>
            <a:r>
              <a:rPr lang="hu-HU" sz="1200" dirty="0" err="1"/>
              <a:t>Clouds</a:t>
            </a:r>
            <a:r>
              <a:rPr lang="hu-HU" sz="1200" dirty="0"/>
              <a:t> </a:t>
            </a:r>
            <a:r>
              <a:rPr lang="hu-HU" sz="1200" dirty="0" err="1"/>
              <a:t>to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Early</a:t>
            </a:r>
            <a:r>
              <a:rPr lang="hu-HU" sz="1200" dirty="0"/>
              <a:t> </a:t>
            </a:r>
            <a:r>
              <a:rPr lang="hu-HU" sz="1200" dirty="0" err="1"/>
              <a:t>Earth</a:t>
            </a:r>
            <a:r>
              <a:rPr lang="hu-HU" sz="1200" dirty="0"/>
              <a:t>. </a:t>
            </a:r>
            <a:r>
              <a:rPr lang="hu-HU" sz="1200" dirty="0" err="1"/>
              <a:t>In</a:t>
            </a:r>
            <a:r>
              <a:rPr lang="hu-HU" sz="1200" dirty="0"/>
              <a:t>: </a:t>
            </a:r>
            <a:r>
              <a:rPr lang="hu-HU" sz="1200" dirty="0" err="1"/>
              <a:t>Livio</a:t>
            </a:r>
            <a:r>
              <a:rPr lang="hu-HU" sz="1200" dirty="0"/>
              <a:t>, Mario et </a:t>
            </a:r>
            <a:r>
              <a:rPr lang="hu-HU" sz="1200" dirty="0" err="1"/>
              <a:t>al</a:t>
            </a:r>
            <a:r>
              <a:rPr lang="hu-HU" sz="1200" dirty="0"/>
              <a:t>. (</a:t>
            </a:r>
            <a:r>
              <a:rPr lang="hu-HU" sz="1200" dirty="0" err="1"/>
              <a:t>eds</a:t>
            </a:r>
            <a:r>
              <a:rPr lang="hu-HU" sz="1200" dirty="0"/>
              <a:t>): </a:t>
            </a:r>
            <a:r>
              <a:rPr lang="hu-HU" sz="1200" dirty="0" err="1"/>
              <a:t>Astrophyics</a:t>
            </a:r>
            <a:r>
              <a:rPr lang="hu-HU" sz="1200" dirty="0"/>
              <a:t> of Life. (</a:t>
            </a:r>
            <a:r>
              <a:rPr lang="hu-HU" sz="1200" dirty="0" err="1"/>
              <a:t>STScI</a:t>
            </a:r>
            <a:r>
              <a:rPr lang="hu-HU" sz="1200" dirty="0"/>
              <a:t> </a:t>
            </a:r>
            <a:r>
              <a:rPr lang="hu-HU" sz="1200" dirty="0" err="1"/>
              <a:t>Symposium</a:t>
            </a:r>
            <a:r>
              <a:rPr lang="hu-HU" sz="1200" dirty="0"/>
              <a:t> Series 16.) </a:t>
            </a:r>
            <a:r>
              <a:rPr lang="hu-HU" sz="1200" dirty="0" err="1"/>
              <a:t>Proceedings</a:t>
            </a:r>
            <a:r>
              <a:rPr lang="hu-HU" sz="1200" dirty="0"/>
              <a:t> of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Space</a:t>
            </a:r>
            <a:r>
              <a:rPr lang="hu-HU" sz="1200" dirty="0"/>
              <a:t> </a:t>
            </a:r>
            <a:r>
              <a:rPr lang="hu-HU" sz="1200" dirty="0" err="1"/>
              <a:t>Telescope</a:t>
            </a:r>
            <a:r>
              <a:rPr lang="hu-HU" sz="1200" dirty="0"/>
              <a:t> Science Institute </a:t>
            </a:r>
            <a:r>
              <a:rPr lang="hu-HU" sz="1200" dirty="0" err="1"/>
              <a:t>Symposium</a:t>
            </a:r>
            <a:r>
              <a:rPr lang="hu-HU" sz="1200" dirty="0"/>
              <a:t>, </a:t>
            </a:r>
            <a:r>
              <a:rPr lang="hu-HU" sz="1200" dirty="0" err="1"/>
              <a:t>Held</a:t>
            </a:r>
            <a:r>
              <a:rPr lang="hu-HU" sz="1200" dirty="0"/>
              <a:t> </a:t>
            </a:r>
            <a:r>
              <a:rPr lang="hu-HU" sz="1200" dirty="0" err="1"/>
              <a:t>in</a:t>
            </a:r>
            <a:r>
              <a:rPr lang="hu-HU" sz="1200" dirty="0"/>
              <a:t> Baltimore, Maryland May 6-9, 2002. Cambridge </a:t>
            </a:r>
            <a:r>
              <a:rPr lang="hu-HU" sz="1200" dirty="0" err="1"/>
              <a:t>Univ</a:t>
            </a:r>
            <a:r>
              <a:rPr lang="hu-HU" sz="1200" dirty="0"/>
              <a:t>. Press, Cambridge, 1–20. </a:t>
            </a:r>
          </a:p>
          <a:p>
            <a:pPr>
              <a:buNone/>
            </a:pPr>
            <a:r>
              <a:rPr lang="hu-HU" sz="1200" dirty="0" err="1"/>
              <a:t>Gibb</a:t>
            </a:r>
            <a:r>
              <a:rPr lang="hu-HU" sz="1200" dirty="0"/>
              <a:t>, Erika L. − </a:t>
            </a:r>
            <a:r>
              <a:rPr lang="hu-HU" sz="1200" dirty="0" err="1"/>
              <a:t>Whittet</a:t>
            </a:r>
            <a:r>
              <a:rPr lang="hu-HU" sz="1200" dirty="0"/>
              <a:t>, D. C. B. − </a:t>
            </a:r>
            <a:r>
              <a:rPr lang="hu-HU" sz="1200" dirty="0" err="1"/>
              <a:t>Schutte</a:t>
            </a:r>
            <a:r>
              <a:rPr lang="hu-HU" sz="1200" dirty="0"/>
              <a:t>, W. A. − </a:t>
            </a:r>
            <a:r>
              <a:rPr lang="hu-HU" sz="1200" dirty="0" err="1"/>
              <a:t>Boogert</a:t>
            </a:r>
            <a:r>
              <a:rPr lang="hu-HU" sz="1200" dirty="0"/>
              <a:t>, A. C. A. − </a:t>
            </a:r>
            <a:r>
              <a:rPr lang="hu-HU" sz="1200" dirty="0" err="1"/>
              <a:t>Chiar</a:t>
            </a:r>
            <a:r>
              <a:rPr lang="hu-HU" sz="1200" dirty="0"/>
              <a:t>, J. E. − </a:t>
            </a:r>
            <a:r>
              <a:rPr lang="hu-HU" sz="1200" dirty="0" err="1"/>
              <a:t>Ehrenfreund</a:t>
            </a:r>
            <a:r>
              <a:rPr lang="hu-HU" sz="1200" dirty="0"/>
              <a:t>, P. − </a:t>
            </a:r>
            <a:r>
              <a:rPr lang="hu-HU" sz="1200" dirty="0" err="1"/>
              <a:t>Gerakines</a:t>
            </a:r>
            <a:r>
              <a:rPr lang="hu-HU" sz="1200" dirty="0"/>
              <a:t>, P. A. − </a:t>
            </a:r>
            <a:r>
              <a:rPr lang="hu-HU" sz="1200" dirty="0" err="1"/>
              <a:t>Keane</a:t>
            </a:r>
            <a:r>
              <a:rPr lang="hu-HU" sz="1200" dirty="0"/>
              <a:t>, J. V. − </a:t>
            </a:r>
            <a:r>
              <a:rPr lang="hu-HU" sz="1200" dirty="0" err="1"/>
              <a:t>Tielens</a:t>
            </a:r>
            <a:r>
              <a:rPr lang="hu-HU" sz="1200" dirty="0"/>
              <a:t>, A. G. G. M. − van </a:t>
            </a:r>
            <a:r>
              <a:rPr lang="hu-HU" sz="1200" dirty="0" err="1"/>
              <a:t>Dishoeck</a:t>
            </a:r>
            <a:r>
              <a:rPr lang="hu-HU" sz="1200" dirty="0"/>
              <a:t>, E. F. − </a:t>
            </a:r>
            <a:r>
              <a:rPr lang="hu-HU" sz="1200" dirty="0" err="1"/>
              <a:t>Kerkhof</a:t>
            </a:r>
            <a:r>
              <a:rPr lang="hu-HU" sz="1200" dirty="0"/>
              <a:t>, O. (2000): An </a:t>
            </a:r>
            <a:r>
              <a:rPr lang="hu-HU" sz="1200" dirty="0" err="1"/>
              <a:t>Inventory</a:t>
            </a:r>
            <a:r>
              <a:rPr lang="hu-HU" sz="1200" dirty="0"/>
              <a:t> of </a:t>
            </a:r>
            <a:r>
              <a:rPr lang="hu-HU" sz="1200" dirty="0" err="1"/>
              <a:t>Interstellar</a:t>
            </a:r>
            <a:r>
              <a:rPr lang="hu-HU" sz="1200" dirty="0"/>
              <a:t> </a:t>
            </a:r>
            <a:r>
              <a:rPr lang="hu-HU" sz="1200" dirty="0" err="1"/>
              <a:t>Ices</a:t>
            </a:r>
            <a:r>
              <a:rPr lang="hu-HU" sz="1200" dirty="0"/>
              <a:t> </a:t>
            </a:r>
            <a:r>
              <a:rPr lang="hu-HU" sz="1200" dirty="0" err="1"/>
              <a:t>toward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Embedded</a:t>
            </a:r>
            <a:r>
              <a:rPr lang="hu-HU" sz="1200" dirty="0"/>
              <a:t> </a:t>
            </a:r>
            <a:r>
              <a:rPr lang="hu-HU" sz="1200" dirty="0" err="1"/>
              <a:t>Protostar</a:t>
            </a:r>
            <a:r>
              <a:rPr lang="hu-HU" sz="1200" dirty="0"/>
              <a:t> W33A. The </a:t>
            </a:r>
            <a:r>
              <a:rPr lang="hu-HU" sz="1200" dirty="0" err="1"/>
              <a:t>Astrophysical</a:t>
            </a:r>
            <a:r>
              <a:rPr lang="hu-HU" sz="1200" dirty="0"/>
              <a:t> Journal. 536, 347–356.  DOI:10.1086/308940 </a:t>
            </a:r>
          </a:p>
          <a:p>
            <a:pPr>
              <a:buNone/>
            </a:pPr>
            <a:r>
              <a:rPr lang="hu-HU" sz="1200" dirty="0" err="1"/>
              <a:t>Kereszturi</a:t>
            </a:r>
            <a:r>
              <a:rPr lang="hu-HU" sz="1200" dirty="0"/>
              <a:t> Ákos (2012): Mars – fehér könyv a vörös bolygóról. Magyar Csillagászati Egyesület, Budapest</a:t>
            </a:r>
          </a:p>
          <a:p>
            <a:pPr>
              <a:buNone/>
            </a:pPr>
            <a:r>
              <a:rPr lang="hu-HU" sz="1200" dirty="0"/>
              <a:t>Kiss Csaba − Szabó </a:t>
            </a:r>
            <a:r>
              <a:rPr lang="hu-HU" sz="1200" dirty="0" err="1"/>
              <a:t>Gy</a:t>
            </a:r>
            <a:r>
              <a:rPr lang="hu-HU" sz="1200" dirty="0"/>
              <a:t>. – </a:t>
            </a:r>
            <a:r>
              <a:rPr lang="hu-HU" sz="1200" dirty="0" err="1"/>
              <a:t>Horner</a:t>
            </a:r>
            <a:r>
              <a:rPr lang="hu-HU" sz="1200" dirty="0"/>
              <a:t>, J. − </a:t>
            </a:r>
            <a:r>
              <a:rPr lang="hu-HU" sz="1200" dirty="0" err="1"/>
              <a:t>Conn</a:t>
            </a:r>
            <a:r>
              <a:rPr lang="hu-HU" sz="1200" dirty="0"/>
              <a:t>, B. C. − Müller, T. G. − </a:t>
            </a:r>
            <a:r>
              <a:rPr lang="hu-HU" sz="1200" dirty="0" err="1"/>
              <a:t>Vilenius</a:t>
            </a:r>
            <a:r>
              <a:rPr lang="hu-HU" sz="1200" dirty="0"/>
              <a:t>, E. − </a:t>
            </a:r>
            <a:r>
              <a:rPr lang="hu-HU" sz="1200" dirty="0" err="1"/>
              <a:t>Sárneczky</a:t>
            </a:r>
            <a:r>
              <a:rPr lang="hu-HU" sz="1200" dirty="0"/>
              <a:t> K. − Kiss L. L. − </a:t>
            </a:r>
            <a:r>
              <a:rPr lang="hu-HU" sz="1200" dirty="0" err="1"/>
              <a:t>Bannister</a:t>
            </a:r>
            <a:r>
              <a:rPr lang="hu-HU" sz="1200" dirty="0"/>
              <a:t>, M. − </a:t>
            </a:r>
            <a:r>
              <a:rPr lang="hu-HU" sz="1200" dirty="0" err="1"/>
              <a:t>Bayliss</a:t>
            </a:r>
            <a:r>
              <a:rPr lang="hu-HU" sz="1200" dirty="0"/>
              <a:t>, D. − Pál A. − Góbi S. − Verebélyi E. − </a:t>
            </a:r>
            <a:r>
              <a:rPr lang="hu-HU" sz="1200" dirty="0" err="1"/>
              <a:t>Lellouch</a:t>
            </a:r>
            <a:r>
              <a:rPr lang="hu-HU" sz="1200" dirty="0"/>
              <a:t>, E. − </a:t>
            </a:r>
            <a:r>
              <a:rPr lang="hu-HU" sz="1200" dirty="0" err="1"/>
              <a:t>Santos-Sanz</a:t>
            </a:r>
            <a:r>
              <a:rPr lang="hu-HU" sz="1200" dirty="0"/>
              <a:t>, P. − </a:t>
            </a:r>
            <a:r>
              <a:rPr lang="hu-HU" sz="1200" dirty="0" err="1"/>
              <a:t>Ortiz</a:t>
            </a:r>
            <a:r>
              <a:rPr lang="hu-HU" sz="1200" dirty="0"/>
              <a:t>, J. L. − </a:t>
            </a:r>
            <a:r>
              <a:rPr lang="hu-HU" sz="1200" dirty="0" err="1"/>
              <a:t>Duffard</a:t>
            </a:r>
            <a:r>
              <a:rPr lang="hu-HU" sz="1200" dirty="0"/>
              <a:t>, R. − </a:t>
            </a:r>
            <a:r>
              <a:rPr lang="hu-HU" sz="1200" dirty="0" err="1"/>
              <a:t>Morales</a:t>
            </a:r>
            <a:r>
              <a:rPr lang="hu-HU" sz="1200" dirty="0"/>
              <a:t>, N. (2013): A </a:t>
            </a:r>
            <a:r>
              <a:rPr lang="hu-HU" sz="1200" dirty="0" err="1"/>
              <a:t>portrait</a:t>
            </a:r>
            <a:r>
              <a:rPr lang="hu-HU" sz="1200" dirty="0"/>
              <a:t> of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extreme</a:t>
            </a:r>
            <a:r>
              <a:rPr lang="hu-HU" sz="1200" dirty="0"/>
              <a:t> </a:t>
            </a:r>
            <a:r>
              <a:rPr lang="hu-HU" sz="1200" dirty="0" err="1"/>
              <a:t>solar</a:t>
            </a:r>
            <a:r>
              <a:rPr lang="hu-HU" sz="1200" dirty="0"/>
              <a:t> </a:t>
            </a:r>
            <a:r>
              <a:rPr lang="hu-HU" sz="1200" dirty="0" err="1"/>
              <a:t>system</a:t>
            </a:r>
            <a:r>
              <a:rPr lang="hu-HU" sz="1200" dirty="0"/>
              <a:t> </a:t>
            </a:r>
            <a:r>
              <a:rPr lang="hu-HU" sz="1200" dirty="0" err="1"/>
              <a:t>object</a:t>
            </a:r>
            <a:r>
              <a:rPr lang="hu-HU" sz="1200" dirty="0"/>
              <a:t> 2012 DR30. </a:t>
            </a:r>
            <a:r>
              <a:rPr lang="hu-HU" sz="1200" dirty="0" err="1"/>
              <a:t>Astronomy</a:t>
            </a:r>
            <a:r>
              <a:rPr lang="hu-HU" sz="1200" dirty="0"/>
              <a:t> &amp; </a:t>
            </a:r>
            <a:r>
              <a:rPr lang="hu-HU" sz="1200" dirty="0" err="1"/>
              <a:t>Astrophysics</a:t>
            </a:r>
            <a:r>
              <a:rPr lang="hu-HU" sz="1200" dirty="0"/>
              <a:t>, 555, A3, 13 </a:t>
            </a:r>
            <a:r>
              <a:rPr lang="hu-HU" sz="1200" dirty="0" smtClean="0"/>
              <a:t>pp.</a:t>
            </a:r>
            <a:endParaRPr lang="hu-HU" sz="1200" dirty="0"/>
          </a:p>
          <a:p>
            <a:pPr>
              <a:buNone/>
            </a:pPr>
            <a:r>
              <a:rPr lang="hu-HU" sz="1200" dirty="0"/>
              <a:t>Moór Attila − </a:t>
            </a:r>
            <a:r>
              <a:rPr lang="hu-HU" sz="1200" dirty="0" err="1"/>
              <a:t>Pascucci</a:t>
            </a:r>
            <a:r>
              <a:rPr lang="hu-HU" sz="1200" dirty="0"/>
              <a:t>, I. − </a:t>
            </a:r>
            <a:r>
              <a:rPr lang="hu-HU" sz="1200" dirty="0" err="1"/>
              <a:t>Kóspál</a:t>
            </a:r>
            <a:r>
              <a:rPr lang="hu-HU" sz="1200" dirty="0"/>
              <a:t> Á. − Ábrahám P. − Csengeri T. − Kiss L. L. − Apai D. − </a:t>
            </a:r>
            <a:r>
              <a:rPr lang="hu-HU" sz="1200" dirty="0" err="1"/>
              <a:t>Grady</a:t>
            </a:r>
            <a:r>
              <a:rPr lang="hu-HU" sz="1200" dirty="0"/>
              <a:t>, C. − </a:t>
            </a:r>
            <a:r>
              <a:rPr lang="hu-HU" sz="1200" dirty="0" err="1"/>
              <a:t>Henning</a:t>
            </a:r>
            <a:r>
              <a:rPr lang="hu-HU" sz="1200" dirty="0"/>
              <a:t>, Th. − Kiss </a:t>
            </a:r>
            <a:r>
              <a:rPr lang="hu-HU" sz="1200" dirty="0" err="1"/>
              <a:t>Cs</a:t>
            </a:r>
            <a:r>
              <a:rPr lang="hu-HU" sz="1200" dirty="0"/>
              <a:t>. − </a:t>
            </a:r>
            <a:r>
              <a:rPr lang="hu-HU" sz="1200" dirty="0" err="1"/>
              <a:t>Bayliss</a:t>
            </a:r>
            <a:r>
              <a:rPr lang="hu-HU" sz="1200" dirty="0"/>
              <a:t>, D. − Juhász A. − Kovács J. − Szalai T. (2011): </a:t>
            </a:r>
            <a:r>
              <a:rPr lang="hu-HU" sz="1200" dirty="0" err="1"/>
              <a:t>Structure</a:t>
            </a:r>
            <a:r>
              <a:rPr lang="hu-HU" sz="1200" dirty="0"/>
              <a:t> and </a:t>
            </a:r>
            <a:r>
              <a:rPr lang="hu-HU" sz="1200" dirty="0" err="1"/>
              <a:t>Evolution</a:t>
            </a:r>
            <a:r>
              <a:rPr lang="hu-HU" sz="1200" dirty="0"/>
              <a:t> of </a:t>
            </a:r>
            <a:r>
              <a:rPr lang="hu-HU" sz="1200" dirty="0" err="1"/>
              <a:t>Debris</a:t>
            </a:r>
            <a:r>
              <a:rPr lang="hu-HU" sz="1200" dirty="0"/>
              <a:t> </a:t>
            </a:r>
            <a:r>
              <a:rPr lang="hu-HU" sz="1200" dirty="0" err="1"/>
              <a:t>Disks</a:t>
            </a:r>
            <a:r>
              <a:rPr lang="hu-HU" sz="1200" dirty="0"/>
              <a:t> </a:t>
            </a:r>
            <a:r>
              <a:rPr lang="hu-HU" sz="1200" dirty="0" err="1"/>
              <a:t>around</a:t>
            </a:r>
            <a:r>
              <a:rPr lang="hu-HU" sz="1200" dirty="0"/>
              <a:t> </a:t>
            </a:r>
            <a:r>
              <a:rPr lang="hu-HU" sz="1200" dirty="0" err="1"/>
              <a:t>F-type</a:t>
            </a:r>
            <a:r>
              <a:rPr lang="hu-HU" sz="1200" dirty="0"/>
              <a:t> </a:t>
            </a:r>
            <a:r>
              <a:rPr lang="hu-HU" sz="1200" dirty="0" err="1"/>
              <a:t>Stars</a:t>
            </a:r>
            <a:r>
              <a:rPr lang="hu-HU" sz="1200" dirty="0"/>
              <a:t>. I. </a:t>
            </a:r>
            <a:r>
              <a:rPr lang="hu-HU" sz="1200" dirty="0" err="1"/>
              <a:t>Observations</a:t>
            </a:r>
            <a:r>
              <a:rPr lang="hu-HU" sz="1200" dirty="0"/>
              <a:t>, </a:t>
            </a:r>
            <a:r>
              <a:rPr lang="hu-HU" sz="1200" dirty="0" err="1"/>
              <a:t>Database</a:t>
            </a:r>
            <a:r>
              <a:rPr lang="hu-HU" sz="1200" dirty="0"/>
              <a:t>, and Basic </a:t>
            </a:r>
            <a:r>
              <a:rPr lang="hu-HU" sz="1200" dirty="0" err="1"/>
              <a:t>Evolutionary</a:t>
            </a:r>
            <a:r>
              <a:rPr lang="hu-HU" sz="1200" dirty="0"/>
              <a:t> </a:t>
            </a:r>
            <a:r>
              <a:rPr lang="hu-HU" sz="1200" dirty="0" err="1"/>
              <a:t>Aspects</a:t>
            </a:r>
            <a:r>
              <a:rPr lang="hu-HU" sz="1200" dirty="0"/>
              <a:t>. The </a:t>
            </a:r>
            <a:r>
              <a:rPr lang="hu-HU" sz="1200" dirty="0" err="1"/>
              <a:t>Astrophysical</a:t>
            </a:r>
            <a:r>
              <a:rPr lang="hu-HU" sz="1200" dirty="0"/>
              <a:t> Journal </a:t>
            </a:r>
            <a:r>
              <a:rPr lang="hu-HU" sz="1200" dirty="0" err="1"/>
              <a:t>Supplement</a:t>
            </a:r>
            <a:r>
              <a:rPr lang="hu-HU" sz="1200" dirty="0"/>
              <a:t>. 193, 1, 4, 25. DOI: 10.1088/0067-0049/193/1/4 </a:t>
            </a:r>
          </a:p>
          <a:p>
            <a:pPr>
              <a:buNone/>
            </a:pPr>
            <a:r>
              <a:rPr lang="hu-HU" sz="1200" dirty="0" err="1"/>
              <a:t>Pino</a:t>
            </a:r>
            <a:r>
              <a:rPr lang="hu-HU" sz="1200" dirty="0"/>
              <a:t>, Thomas – </a:t>
            </a:r>
            <a:r>
              <a:rPr lang="hu-HU" sz="1200" dirty="0" err="1"/>
              <a:t>Dartois</a:t>
            </a:r>
            <a:r>
              <a:rPr lang="hu-HU" sz="1200" dirty="0"/>
              <a:t>, E. – </a:t>
            </a:r>
            <a:r>
              <a:rPr lang="hu-HU" sz="1200" dirty="0" err="1"/>
              <a:t>Cao</a:t>
            </a:r>
            <a:r>
              <a:rPr lang="hu-HU" sz="1200" dirty="0"/>
              <a:t>, A.-T. – </a:t>
            </a:r>
            <a:r>
              <a:rPr lang="hu-HU" sz="1200" dirty="0" err="1"/>
              <a:t>Carpentier</a:t>
            </a:r>
            <a:r>
              <a:rPr lang="hu-HU" sz="1200" dirty="0"/>
              <a:t>, Y. – </a:t>
            </a:r>
            <a:r>
              <a:rPr lang="hu-HU" sz="1200" dirty="0" err="1"/>
              <a:t>Chamaillé</a:t>
            </a:r>
            <a:r>
              <a:rPr lang="hu-HU" sz="1200" dirty="0"/>
              <a:t>, Th. – </a:t>
            </a:r>
            <a:r>
              <a:rPr lang="hu-HU" sz="1200" dirty="0" err="1"/>
              <a:t>Vasquez</a:t>
            </a:r>
            <a:r>
              <a:rPr lang="hu-HU" sz="1200" dirty="0"/>
              <a:t>, R. – Jones, A. P. − </a:t>
            </a:r>
            <a:r>
              <a:rPr lang="hu-HU" sz="1200" dirty="0" err="1"/>
              <a:t>d’Hendecourt</a:t>
            </a:r>
            <a:r>
              <a:rPr lang="hu-HU" sz="1200" dirty="0"/>
              <a:t>, L. – </a:t>
            </a:r>
            <a:r>
              <a:rPr lang="hu-HU" sz="1200" dirty="0" err="1"/>
              <a:t>Bréchignac</a:t>
            </a:r>
            <a:r>
              <a:rPr lang="hu-HU" sz="1200" dirty="0"/>
              <a:t>, </a:t>
            </a:r>
            <a:r>
              <a:rPr lang="hu-HU" sz="1200" dirty="0" err="1"/>
              <a:t>Ph</a:t>
            </a:r>
            <a:r>
              <a:rPr lang="hu-HU" sz="1200" dirty="0"/>
              <a:t>. (2008): The 6.2 </a:t>
            </a:r>
            <a:r>
              <a:rPr lang="hu-HU" sz="1200" dirty="0" err="1"/>
              <a:t>Mum</a:t>
            </a:r>
            <a:r>
              <a:rPr lang="hu-HU" sz="1200" dirty="0"/>
              <a:t> Band </a:t>
            </a:r>
            <a:r>
              <a:rPr lang="hu-HU" sz="1200" dirty="0" err="1"/>
              <a:t>Position</a:t>
            </a:r>
            <a:r>
              <a:rPr lang="hu-HU" sz="1200" dirty="0"/>
              <a:t> </a:t>
            </a:r>
            <a:r>
              <a:rPr lang="hu-HU" sz="1200" dirty="0" err="1"/>
              <a:t>in</a:t>
            </a:r>
            <a:r>
              <a:rPr lang="hu-HU" sz="1200" dirty="0"/>
              <a:t> </a:t>
            </a:r>
            <a:r>
              <a:rPr lang="hu-HU" sz="1200" dirty="0" err="1"/>
              <a:t>Laboratory</a:t>
            </a:r>
            <a:r>
              <a:rPr lang="hu-HU" sz="1200" dirty="0"/>
              <a:t> and </a:t>
            </a:r>
            <a:r>
              <a:rPr lang="hu-HU" sz="1200" dirty="0" err="1"/>
              <a:t>Astrophysical</a:t>
            </a:r>
            <a:r>
              <a:rPr lang="hu-HU" sz="1200" dirty="0"/>
              <a:t> </a:t>
            </a:r>
            <a:r>
              <a:rPr lang="hu-HU" sz="1200" dirty="0" err="1"/>
              <a:t>Spectra</a:t>
            </a:r>
            <a:r>
              <a:rPr lang="hu-HU" sz="1200" dirty="0"/>
              <a:t>: A </a:t>
            </a:r>
            <a:r>
              <a:rPr lang="hu-HU" sz="1200" dirty="0" err="1"/>
              <a:t>Tracer</a:t>
            </a:r>
            <a:r>
              <a:rPr lang="hu-HU" sz="1200" dirty="0"/>
              <a:t> of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Aliphatic</a:t>
            </a:r>
            <a:r>
              <a:rPr lang="hu-HU" sz="1200" dirty="0"/>
              <a:t> </a:t>
            </a:r>
            <a:r>
              <a:rPr lang="hu-HU" sz="1200" dirty="0" err="1"/>
              <a:t>to</a:t>
            </a:r>
            <a:r>
              <a:rPr lang="hu-HU" sz="1200" dirty="0"/>
              <a:t> </a:t>
            </a:r>
            <a:r>
              <a:rPr lang="hu-HU" sz="1200" dirty="0" err="1"/>
              <a:t>Aromatic</a:t>
            </a:r>
            <a:r>
              <a:rPr lang="hu-HU" sz="1200" dirty="0"/>
              <a:t> </a:t>
            </a:r>
            <a:r>
              <a:rPr lang="hu-HU" sz="1200" dirty="0" err="1"/>
              <a:t>Evolution</a:t>
            </a:r>
            <a:r>
              <a:rPr lang="hu-HU" sz="1200" dirty="0"/>
              <a:t> </a:t>
            </a:r>
            <a:r>
              <a:rPr lang="hu-HU" sz="1200" dirty="0" err="1"/>
              <a:t>of</a:t>
            </a:r>
            <a:r>
              <a:rPr lang="hu-HU" sz="1200" dirty="0"/>
              <a:t> </a:t>
            </a:r>
            <a:r>
              <a:rPr lang="hu-HU" sz="1200" dirty="0" err="1"/>
              <a:t>Interstellar</a:t>
            </a:r>
            <a:r>
              <a:rPr lang="hu-HU" sz="1200" dirty="0"/>
              <a:t> </a:t>
            </a:r>
            <a:r>
              <a:rPr lang="hu-HU" sz="1200" dirty="0" err="1"/>
              <a:t>Carbonaceous</a:t>
            </a:r>
            <a:r>
              <a:rPr lang="hu-HU" sz="1200" dirty="0"/>
              <a:t> </a:t>
            </a:r>
            <a:r>
              <a:rPr lang="hu-HU" sz="1200" dirty="0" err="1"/>
              <a:t>Dust</a:t>
            </a:r>
            <a:r>
              <a:rPr lang="hu-HU" sz="1200" dirty="0"/>
              <a:t>. </a:t>
            </a:r>
            <a:r>
              <a:rPr lang="hu-HU" sz="1200" dirty="0" err="1"/>
              <a:t>Astronomy</a:t>
            </a:r>
            <a:r>
              <a:rPr lang="hu-HU" sz="1200" dirty="0"/>
              <a:t> &amp; </a:t>
            </a:r>
            <a:r>
              <a:rPr lang="hu-HU" sz="1200" dirty="0" err="1"/>
              <a:t>Astrophysics</a:t>
            </a:r>
            <a:r>
              <a:rPr lang="hu-HU" sz="1200" dirty="0"/>
              <a:t>. 490, 665–672. DOI: 10.1051/ 0004-6361:200809927 </a:t>
            </a:r>
          </a:p>
          <a:p>
            <a:pPr>
              <a:buNone/>
            </a:pPr>
            <a:r>
              <a:rPr lang="hu-HU" sz="1200" dirty="0" err="1"/>
              <a:t>Righter</a:t>
            </a:r>
            <a:r>
              <a:rPr lang="hu-HU" sz="1200" dirty="0"/>
              <a:t>, Kevin (2007): </a:t>
            </a:r>
            <a:r>
              <a:rPr lang="hu-HU" sz="1200" dirty="0" err="1"/>
              <a:t>Not</a:t>
            </a:r>
            <a:r>
              <a:rPr lang="hu-HU" sz="1200" dirty="0"/>
              <a:t> </a:t>
            </a:r>
            <a:r>
              <a:rPr lang="hu-HU" sz="1200" dirty="0" err="1"/>
              <a:t>so</a:t>
            </a:r>
            <a:r>
              <a:rPr lang="hu-HU" sz="1200" dirty="0"/>
              <a:t> </a:t>
            </a:r>
            <a:r>
              <a:rPr lang="hu-HU" sz="1200" dirty="0" err="1"/>
              <a:t>Rare</a:t>
            </a:r>
            <a:r>
              <a:rPr lang="hu-HU" sz="1200" dirty="0"/>
              <a:t> </a:t>
            </a:r>
            <a:r>
              <a:rPr lang="hu-HU" sz="1200" dirty="0" err="1"/>
              <a:t>Earth</a:t>
            </a:r>
            <a:r>
              <a:rPr lang="hu-HU" sz="1200" dirty="0"/>
              <a:t>? New </a:t>
            </a:r>
            <a:r>
              <a:rPr lang="hu-HU" sz="1200" dirty="0" err="1"/>
              <a:t>Developments</a:t>
            </a:r>
            <a:r>
              <a:rPr lang="hu-HU" sz="1200" dirty="0"/>
              <a:t> </a:t>
            </a:r>
            <a:r>
              <a:rPr lang="hu-HU" sz="1200" dirty="0" err="1"/>
              <a:t>in</a:t>
            </a:r>
            <a:r>
              <a:rPr lang="hu-HU" sz="1200" dirty="0"/>
              <a:t> </a:t>
            </a:r>
            <a:r>
              <a:rPr lang="hu-HU" sz="1200" dirty="0" err="1"/>
              <a:t>Understanding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Origin</a:t>
            </a:r>
            <a:r>
              <a:rPr lang="hu-HU" sz="1200" dirty="0"/>
              <a:t> of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Earth</a:t>
            </a:r>
            <a:r>
              <a:rPr lang="hu-HU" sz="1200" dirty="0"/>
              <a:t> and Moon. </a:t>
            </a:r>
            <a:r>
              <a:rPr lang="hu-HU" sz="1200" dirty="0" err="1"/>
              <a:t>Chemie</a:t>
            </a:r>
            <a:r>
              <a:rPr lang="hu-HU" sz="1200" dirty="0"/>
              <a:t> der </a:t>
            </a:r>
            <a:r>
              <a:rPr lang="hu-HU" sz="1200" dirty="0" err="1"/>
              <a:t>Erde</a:t>
            </a:r>
            <a:r>
              <a:rPr lang="hu-HU" sz="1200" dirty="0"/>
              <a:t>. 67, 179–200. </a:t>
            </a:r>
          </a:p>
          <a:p>
            <a:pPr>
              <a:buNone/>
            </a:pPr>
            <a:r>
              <a:rPr lang="hu-HU" sz="1200" dirty="0" err="1"/>
              <a:t>Shkuratov</a:t>
            </a:r>
            <a:r>
              <a:rPr lang="hu-HU" sz="1200" dirty="0"/>
              <a:t>, </a:t>
            </a:r>
            <a:r>
              <a:rPr lang="hu-HU" sz="1200" dirty="0" err="1"/>
              <a:t>Yuriy</a:t>
            </a:r>
            <a:r>
              <a:rPr lang="hu-HU" sz="1200" dirty="0"/>
              <a:t> G. − </a:t>
            </a:r>
            <a:r>
              <a:rPr lang="hu-HU" sz="1200" dirty="0" err="1"/>
              <a:t>Stankevich</a:t>
            </a:r>
            <a:r>
              <a:rPr lang="hu-HU" sz="1200" dirty="0"/>
              <a:t>, D. G. − </a:t>
            </a:r>
            <a:r>
              <a:rPr lang="hu-HU" sz="1200" dirty="0" err="1"/>
              <a:t>Kaydash</a:t>
            </a:r>
            <a:r>
              <a:rPr lang="hu-HU" sz="1200" dirty="0"/>
              <a:t>, V. G. − </a:t>
            </a:r>
            <a:r>
              <a:rPr lang="hu-HU" sz="1200" dirty="0" err="1"/>
              <a:t>Omelchenko</a:t>
            </a:r>
            <a:r>
              <a:rPr lang="hu-HU" sz="1200" dirty="0"/>
              <a:t>, V. V. − </a:t>
            </a:r>
            <a:r>
              <a:rPr lang="hu-HU" sz="1200" dirty="0" err="1"/>
              <a:t>Pieters</a:t>
            </a:r>
            <a:r>
              <a:rPr lang="hu-HU" sz="1200" dirty="0"/>
              <a:t>, C. M. − </a:t>
            </a:r>
            <a:r>
              <a:rPr lang="hu-HU" sz="1200" dirty="0" err="1"/>
              <a:t>Pinet</a:t>
            </a:r>
            <a:r>
              <a:rPr lang="hu-HU" sz="1200" dirty="0"/>
              <a:t>, P. C. − </a:t>
            </a:r>
            <a:r>
              <a:rPr lang="hu-HU" sz="1200" dirty="0" err="1"/>
              <a:t>Chevrel</a:t>
            </a:r>
            <a:r>
              <a:rPr lang="hu-HU" sz="1200" dirty="0"/>
              <a:t>, S. D. − </a:t>
            </a:r>
            <a:r>
              <a:rPr lang="hu-HU" sz="1200" dirty="0" err="1"/>
              <a:t>Daydou</a:t>
            </a:r>
            <a:r>
              <a:rPr lang="hu-HU" sz="1200" dirty="0"/>
              <a:t>, Y. H. − </a:t>
            </a:r>
            <a:r>
              <a:rPr lang="hu-HU" sz="1200" dirty="0" err="1"/>
              <a:t>Foing</a:t>
            </a:r>
            <a:r>
              <a:rPr lang="hu-HU" sz="1200" dirty="0"/>
              <a:t>, B. H. − </a:t>
            </a:r>
            <a:r>
              <a:rPr lang="hu-HU" sz="1200" dirty="0" err="1"/>
              <a:t>Sodnik</a:t>
            </a:r>
            <a:r>
              <a:rPr lang="hu-HU" sz="1200" dirty="0"/>
              <a:t>, Z. − </a:t>
            </a:r>
            <a:r>
              <a:rPr lang="hu-HU" sz="1200" dirty="0" err="1"/>
              <a:t>Josset</a:t>
            </a:r>
            <a:r>
              <a:rPr lang="hu-HU" sz="1200" dirty="0"/>
              <a:t>, J.-L. − Taylor, L. A. − </a:t>
            </a:r>
            <a:r>
              <a:rPr lang="hu-HU" sz="1200" dirty="0" err="1"/>
              <a:t>Shevchenko</a:t>
            </a:r>
            <a:r>
              <a:rPr lang="hu-HU" sz="1200" dirty="0"/>
              <a:t>, V. V. (2003): </a:t>
            </a:r>
            <a:r>
              <a:rPr lang="hu-HU" sz="1200" dirty="0" err="1"/>
              <a:t>Composition</a:t>
            </a:r>
            <a:r>
              <a:rPr lang="hu-HU" sz="1200" dirty="0"/>
              <a:t> of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Lunar</a:t>
            </a:r>
            <a:r>
              <a:rPr lang="hu-HU" sz="1200" dirty="0"/>
              <a:t> </a:t>
            </a:r>
            <a:r>
              <a:rPr lang="hu-HU" sz="1200" dirty="0" err="1"/>
              <a:t>Surface</a:t>
            </a:r>
            <a:r>
              <a:rPr lang="hu-HU" sz="1200" dirty="0"/>
              <a:t> </a:t>
            </a:r>
            <a:r>
              <a:rPr lang="hu-HU" sz="1200" dirty="0" err="1"/>
              <a:t>as</a:t>
            </a:r>
            <a:r>
              <a:rPr lang="hu-HU" sz="1200" dirty="0"/>
              <a:t> </a:t>
            </a:r>
            <a:r>
              <a:rPr lang="hu-HU" sz="1200" dirty="0" err="1"/>
              <a:t>Will</a:t>
            </a:r>
            <a:r>
              <a:rPr lang="hu-HU" sz="1200" dirty="0"/>
              <a:t> Be </a:t>
            </a:r>
            <a:r>
              <a:rPr lang="hu-HU" sz="1200" dirty="0" err="1"/>
              <a:t>Seen</a:t>
            </a:r>
            <a:r>
              <a:rPr lang="hu-HU" sz="1200" dirty="0"/>
              <a:t> </a:t>
            </a:r>
            <a:r>
              <a:rPr lang="hu-HU" sz="1200" dirty="0" err="1"/>
              <a:t>from</a:t>
            </a:r>
            <a:r>
              <a:rPr lang="hu-HU" sz="1200" dirty="0"/>
              <a:t> SMART-1: A </a:t>
            </a:r>
            <a:r>
              <a:rPr lang="hu-HU" sz="1200" dirty="0" err="1"/>
              <a:t>Simulation</a:t>
            </a:r>
            <a:r>
              <a:rPr lang="hu-HU" sz="1200" dirty="0"/>
              <a:t> </a:t>
            </a:r>
            <a:r>
              <a:rPr lang="hu-HU" sz="1200" dirty="0" err="1"/>
              <a:t>Using</a:t>
            </a:r>
            <a:r>
              <a:rPr lang="hu-HU" sz="1200" dirty="0"/>
              <a:t> </a:t>
            </a:r>
            <a:r>
              <a:rPr lang="hu-HU" sz="1200" dirty="0" err="1"/>
              <a:t>Clementine</a:t>
            </a:r>
            <a:r>
              <a:rPr lang="hu-HU" sz="1200" dirty="0"/>
              <a:t> Data. Journal of </a:t>
            </a:r>
            <a:r>
              <a:rPr lang="hu-HU" sz="1200" dirty="0" err="1"/>
              <a:t>Geophysical</a:t>
            </a:r>
            <a:r>
              <a:rPr lang="hu-HU" sz="1200" dirty="0"/>
              <a:t> Research (</a:t>
            </a:r>
            <a:r>
              <a:rPr lang="hu-HU" sz="1200" dirty="0" err="1"/>
              <a:t>Planets</a:t>
            </a:r>
            <a:r>
              <a:rPr lang="hu-HU" sz="1200" dirty="0"/>
              <a:t>). 108, E4, 1–</a:t>
            </a:r>
            <a:r>
              <a:rPr lang="hu-HU" sz="1200" dirty="0" err="1"/>
              <a:t>1</a:t>
            </a:r>
            <a:r>
              <a:rPr lang="hu-HU" sz="1200" dirty="0"/>
              <a:t>, </a:t>
            </a:r>
            <a:r>
              <a:rPr lang="hu-HU" sz="1200" dirty="0" err="1"/>
              <a:t>CiteID</a:t>
            </a:r>
            <a:r>
              <a:rPr lang="hu-HU" sz="1200" dirty="0"/>
              <a:t> 5020, DOI 10.1029/2002JE001971</a:t>
            </a:r>
          </a:p>
          <a:p>
            <a:pPr>
              <a:buNone/>
            </a:pPr>
            <a:r>
              <a:rPr lang="hu-HU" sz="1200" dirty="0"/>
              <a:t>Tóth L. Viktor − </a:t>
            </a:r>
            <a:r>
              <a:rPr lang="hu-HU" sz="1200" dirty="0" err="1"/>
              <a:t>Hotzel</a:t>
            </a:r>
            <a:r>
              <a:rPr lang="hu-HU" sz="1200" dirty="0"/>
              <a:t>, S. − </a:t>
            </a:r>
            <a:r>
              <a:rPr lang="hu-HU" sz="1200" dirty="0" err="1"/>
              <a:t>Krause</a:t>
            </a:r>
            <a:r>
              <a:rPr lang="hu-HU" sz="1200" dirty="0"/>
              <a:t>, O. − </a:t>
            </a:r>
            <a:r>
              <a:rPr lang="hu-HU" sz="1200" dirty="0" err="1"/>
              <a:t>Lehtinen</a:t>
            </a:r>
            <a:r>
              <a:rPr lang="hu-HU" sz="1200" dirty="0"/>
              <a:t>, K. − </a:t>
            </a:r>
            <a:r>
              <a:rPr lang="hu-HU" sz="1200" dirty="0" err="1"/>
              <a:t>Lemke</a:t>
            </a:r>
            <a:r>
              <a:rPr lang="hu-HU" sz="1200" dirty="0"/>
              <a:t>, D. − </a:t>
            </a:r>
            <a:r>
              <a:rPr lang="hu-HU" sz="1200" dirty="0" err="1"/>
              <a:t>Mattila</a:t>
            </a:r>
            <a:r>
              <a:rPr lang="hu-HU" sz="1200" dirty="0"/>
              <a:t>, K. − </a:t>
            </a:r>
            <a:r>
              <a:rPr lang="hu-HU" sz="1200" dirty="0" err="1"/>
              <a:t>Stickel</a:t>
            </a:r>
            <a:r>
              <a:rPr lang="hu-HU" sz="1200" dirty="0"/>
              <a:t>, M. − </a:t>
            </a:r>
            <a:r>
              <a:rPr lang="hu-HU" sz="1200" dirty="0" err="1"/>
              <a:t>Laureijs</a:t>
            </a:r>
            <a:r>
              <a:rPr lang="hu-HU" sz="1200" dirty="0"/>
              <a:t>, R. J. (2000): ISOPHOT </a:t>
            </a:r>
            <a:r>
              <a:rPr lang="hu-HU" sz="1200" dirty="0" err="1"/>
              <a:t>Serendipity</a:t>
            </a:r>
            <a:r>
              <a:rPr lang="hu-HU" sz="1200" dirty="0"/>
              <a:t> </a:t>
            </a:r>
            <a:r>
              <a:rPr lang="hu-HU" sz="1200" dirty="0" err="1"/>
              <a:t>Survey</a:t>
            </a:r>
            <a:r>
              <a:rPr lang="hu-HU" sz="1200" dirty="0"/>
              <a:t> </a:t>
            </a:r>
            <a:r>
              <a:rPr lang="hu-HU" sz="1200" dirty="0" err="1"/>
              <a:t>Observations</a:t>
            </a:r>
            <a:r>
              <a:rPr lang="hu-HU" sz="1200" dirty="0"/>
              <a:t> of </a:t>
            </a:r>
            <a:r>
              <a:rPr lang="hu-HU" sz="1200" dirty="0" err="1"/>
              <a:t>Interstellar</a:t>
            </a:r>
            <a:r>
              <a:rPr lang="hu-HU" sz="1200" dirty="0"/>
              <a:t> </a:t>
            </a:r>
            <a:r>
              <a:rPr lang="hu-HU" sz="1200" dirty="0" err="1"/>
              <a:t>Clouds</a:t>
            </a:r>
            <a:r>
              <a:rPr lang="hu-HU" sz="1200" dirty="0"/>
              <a:t> I. </a:t>
            </a:r>
            <a:r>
              <a:rPr lang="hu-HU" sz="1200" dirty="0" err="1"/>
              <a:t>Detection</a:t>
            </a:r>
            <a:r>
              <a:rPr lang="hu-HU" sz="1200" dirty="0"/>
              <a:t> of </a:t>
            </a:r>
            <a:r>
              <a:rPr lang="hu-HU" sz="1200" dirty="0" err="1"/>
              <a:t>the</a:t>
            </a:r>
            <a:r>
              <a:rPr lang="hu-HU" sz="1200" dirty="0"/>
              <a:t> </a:t>
            </a:r>
            <a:r>
              <a:rPr lang="hu-HU" sz="1200" dirty="0" err="1"/>
              <a:t>Coldest</a:t>
            </a:r>
            <a:r>
              <a:rPr lang="hu-HU" sz="1200" dirty="0"/>
              <a:t> </a:t>
            </a:r>
            <a:r>
              <a:rPr lang="hu-HU" sz="1200" dirty="0" err="1"/>
              <a:t>Cores</a:t>
            </a:r>
            <a:r>
              <a:rPr lang="hu-HU" sz="1200" dirty="0"/>
              <a:t> </a:t>
            </a:r>
            <a:r>
              <a:rPr lang="hu-HU" sz="1200" dirty="0" err="1"/>
              <a:t>in</a:t>
            </a:r>
            <a:r>
              <a:rPr lang="hu-HU" sz="1200" dirty="0"/>
              <a:t> </a:t>
            </a:r>
            <a:r>
              <a:rPr lang="hu-HU" sz="1200" dirty="0" err="1"/>
              <a:t>Chamaeleon</a:t>
            </a:r>
            <a:r>
              <a:rPr lang="hu-HU" sz="1200" dirty="0"/>
              <a:t>. </a:t>
            </a:r>
            <a:r>
              <a:rPr lang="hu-HU" sz="1200" dirty="0" err="1"/>
              <a:t>Astronomy</a:t>
            </a:r>
            <a:r>
              <a:rPr lang="hu-HU" sz="1200" dirty="0"/>
              <a:t> &amp; </a:t>
            </a:r>
            <a:r>
              <a:rPr lang="hu-HU" sz="1200" dirty="0" err="1"/>
              <a:t>Astrophysics</a:t>
            </a:r>
            <a:r>
              <a:rPr lang="hu-HU" sz="1200" dirty="0"/>
              <a:t> 364, 769–779. </a:t>
            </a:r>
            <a:r>
              <a:rPr lang="hu-HU" sz="1200" dirty="0" smtClean="0"/>
              <a:t> 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hu-HU" sz="3100" b="1" dirty="0" smtClean="0"/>
              <a:t/>
            </a:r>
            <a:br>
              <a:rPr lang="hu-HU" sz="3100" b="1" dirty="0" smtClean="0"/>
            </a:br>
            <a:r>
              <a:rPr lang="hu-HU" sz="3100" b="1" dirty="0" smtClean="0"/>
              <a:t/>
            </a:r>
            <a:br>
              <a:rPr lang="hu-HU" sz="3100" b="1" dirty="0" smtClean="0"/>
            </a:br>
            <a:r>
              <a:rPr lang="hu-HU" sz="3100" b="1" dirty="0" smtClean="0"/>
              <a:t/>
            </a:r>
            <a:br>
              <a:rPr lang="hu-HU" sz="3100" b="1" dirty="0" smtClean="0"/>
            </a:br>
            <a:r>
              <a:rPr lang="hu-HU" altLang="hu-HU" sz="3100" b="1" dirty="0" smtClean="0">
                <a:ea typeface="Verdana" pitchFamily="34" charset="0"/>
                <a:cs typeface="Verdana" pitchFamily="34" charset="0"/>
              </a:rPr>
              <a:t>Dr. Földes István tudományos tanácsadó,</a:t>
            </a:r>
            <a:br>
              <a:rPr lang="hu-HU" altLang="hu-HU" sz="3100" b="1" dirty="0" smtClean="0">
                <a:ea typeface="Verdana" pitchFamily="34" charset="0"/>
                <a:cs typeface="Verdana" pitchFamily="34" charset="0"/>
              </a:rPr>
            </a:br>
            <a:r>
              <a:rPr lang="hu-HU" altLang="hu-HU" sz="3100" b="1" dirty="0" smtClean="0">
                <a:ea typeface="Verdana" pitchFamily="34" charset="0"/>
                <a:cs typeface="Verdana" pitchFamily="34" charset="0"/>
              </a:rPr>
              <a:t>MTA Wigner Fizikai Kutatóközpont</a:t>
            </a:r>
            <a:r>
              <a:rPr lang="hu-HU" altLang="hu-HU" sz="2700" b="1" dirty="0" smtClean="0">
                <a:ea typeface="Verdana" pitchFamily="34" charset="0"/>
                <a:cs typeface="Verdana" pitchFamily="34" charset="0"/>
              </a:rPr>
              <a:t/>
            </a:r>
            <a:br>
              <a:rPr lang="hu-HU" altLang="hu-HU" sz="2700" b="1" dirty="0" smtClean="0">
                <a:ea typeface="Verdana" pitchFamily="34" charset="0"/>
                <a:cs typeface="Verdana" pitchFamily="34" charset="0"/>
              </a:rPr>
            </a:br>
            <a:r>
              <a:rPr lang="hu-HU" sz="3100" b="1" dirty="0" smtClean="0"/>
              <a:t/>
            </a:r>
            <a:br>
              <a:rPr lang="hu-HU" sz="3100" b="1" dirty="0" smtClean="0"/>
            </a:br>
            <a:r>
              <a:rPr lang="hu-HU" sz="3600" b="1" dirty="0" smtClean="0"/>
              <a:t>Hasonlóság fizikai rendszerek</a:t>
            </a:r>
            <a:r>
              <a:rPr lang="hu-HU" sz="3600" dirty="0" smtClean="0"/>
              <a:t> </a:t>
            </a:r>
            <a:r>
              <a:rPr lang="hu-HU" sz="3600" b="1" dirty="0" smtClean="0"/>
              <a:t>között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393504"/>
            <a:ext cx="9144000" cy="44644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/>
              <a:t>	A </a:t>
            </a:r>
            <a:r>
              <a:rPr lang="hu-HU" dirty="0"/>
              <a:t>fizikai jelenségeket leíró differenciálegyenleteknek olyan megoldásai vannak, amelyek dimenziókkal rendelkeznek. Mivel a fizikai törvények nem függnek a választott mértékegységektől, sok esetben egy differenciálegyenlet-rendszernek olyan megoldásai léteznek, amelyek hasonlóak, de egészen különböző méretekkel rendelkeznek. Ilyenek például a hidrodinamikai egyenletek, amelyek megoldásai hasonló áramlásokat írhatnak le egész különböző méretekben. A hasonlóságot dimenziómentes mennyiségek biztosítják. Ennek legismertebb példája a Reynolds szám. Közismert, hogy az azonos </a:t>
            </a:r>
            <a:r>
              <a:rPr lang="hu-HU" dirty="0" err="1"/>
              <a:t>Reynold</a:t>
            </a:r>
            <a:r>
              <a:rPr lang="hu-HU" dirty="0"/>
              <a:t> számmal leírható hidrodinamikai áramlások mérettől függetlenül hasonlóak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A </a:t>
            </a:r>
            <a:r>
              <a:rPr lang="hu-HU" dirty="0"/>
              <a:t>fizikai hasonlóságnak, a dimenzióanalízisnek komoly és széleskörűen használt elméleti háttere van, amelyet például részletesen tárgyal </a:t>
            </a:r>
            <a:r>
              <a:rPr lang="hu-HU" dirty="0" err="1"/>
              <a:t>Barenblatt</a:t>
            </a:r>
            <a:r>
              <a:rPr lang="hu-HU" dirty="0"/>
              <a:t> kitűnő könyve [1]. A dimenzióanalízis alaptétele az úgynevezett Buckingham-tétel. Legyen egy </a:t>
            </a:r>
            <a:r>
              <a:rPr lang="hu-HU" i="1" dirty="0"/>
              <a:t>a</a:t>
            </a:r>
            <a:r>
              <a:rPr lang="hu-HU" dirty="0"/>
              <a:t> fizikai mennyiség </a:t>
            </a:r>
            <a:r>
              <a:rPr lang="hu-HU" i="1" dirty="0"/>
              <a:t>n</a:t>
            </a:r>
            <a:r>
              <a:rPr lang="hu-HU" dirty="0"/>
              <a:t> paraméter függvénye, </a:t>
            </a:r>
            <a:r>
              <a:rPr lang="hu-HU" dirty="0" smtClean="0"/>
              <a:t>azaz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Fold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293096"/>
            <a:ext cx="64770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400" dirty="0" smtClean="0"/>
              <a:t>Ezekből </a:t>
            </a:r>
            <a:r>
              <a:rPr lang="hu-HU" sz="2400" dirty="0"/>
              <a:t>legyen az első </a:t>
            </a:r>
            <a:r>
              <a:rPr lang="hu-HU" sz="2400" i="1" dirty="0"/>
              <a:t>k</a:t>
            </a:r>
            <a:r>
              <a:rPr lang="hu-HU" sz="2400" dirty="0"/>
              <a:t> darab paraméter független, a többi kifejezhető ezekkel, </a:t>
            </a:r>
            <a:r>
              <a:rPr lang="hu-HU" sz="2400" dirty="0" smtClean="0"/>
              <a:t>azaz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/>
              <a:t>	</a:t>
            </a: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	szorzatalakban </a:t>
            </a:r>
            <a:r>
              <a:rPr lang="hu-HU" sz="2400" dirty="0"/>
              <a:t>írható fel, és hasonló módon a többi már nem független koefficiens is. Ekkor az az állítás, hogy az </a:t>
            </a:r>
            <a:r>
              <a:rPr lang="hu-HU" sz="2400" i="1" dirty="0"/>
              <a:t>a</a:t>
            </a:r>
            <a:r>
              <a:rPr lang="hu-HU" sz="2400" dirty="0"/>
              <a:t> mennyiség </a:t>
            </a:r>
            <a:r>
              <a:rPr lang="hu-HU" sz="2400" dirty="0" smtClean="0"/>
              <a:t>felírható</a:t>
            </a:r>
          </a:p>
          <a:p>
            <a:pPr>
              <a:buNone/>
            </a:pPr>
            <a:endParaRPr lang="hu-HU" sz="2400" dirty="0"/>
          </a:p>
          <a:p>
            <a:pPr>
              <a:buNone/>
            </a:pPr>
            <a:r>
              <a:rPr lang="hu-HU" sz="2400" dirty="0" smtClean="0"/>
              <a:t>	alakban</a:t>
            </a:r>
            <a:r>
              <a:rPr lang="hu-HU" sz="2400" dirty="0"/>
              <a:t>, ami könnyen bizonyítható indirekt módon. Ha ugyanis az </a:t>
            </a:r>
            <a:r>
              <a:rPr lang="hu-HU" sz="2400" i="1" dirty="0"/>
              <a:t>a</a:t>
            </a:r>
            <a:r>
              <a:rPr lang="hu-HU" sz="2400" dirty="0"/>
              <a:t>, valamint az </a:t>
            </a:r>
            <a:r>
              <a:rPr lang="hu-HU" sz="2400" i="1" dirty="0"/>
              <a:t>a</a:t>
            </a:r>
            <a:r>
              <a:rPr lang="hu-HU" sz="2400" i="1" baseline="-25000" dirty="0"/>
              <a:t>1</a:t>
            </a:r>
            <a:r>
              <a:rPr lang="hu-HU" sz="2400" i="1" dirty="0"/>
              <a:t>, ...... 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k</a:t>
            </a:r>
            <a:r>
              <a:rPr lang="hu-HU" sz="2400" dirty="0"/>
              <a:t> mennyiségek függetlenek egymástól, akkor </a:t>
            </a:r>
            <a:r>
              <a:rPr lang="hu-HU" sz="2400" i="1" dirty="0"/>
              <a:t>a</a:t>
            </a:r>
            <a:r>
              <a:rPr lang="hu-HU" sz="2400" dirty="0"/>
              <a:t> mértékegysége megváltoztatható lenne anélkül, hogy az </a:t>
            </a:r>
            <a:r>
              <a:rPr lang="hu-HU" sz="2400" i="1" dirty="0"/>
              <a:t>a</a:t>
            </a:r>
            <a:r>
              <a:rPr lang="hu-HU" sz="2400" i="1" baseline="-25000" dirty="0"/>
              <a:t>1</a:t>
            </a:r>
            <a:r>
              <a:rPr lang="hu-HU" sz="2400" i="1" dirty="0"/>
              <a:t>, ...... 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k</a:t>
            </a:r>
            <a:r>
              <a:rPr lang="hu-HU" sz="2400" dirty="0"/>
              <a:t> mennyiségek változnának, ami újabb paraméter bevezetését jelenti, ami ellentmondásra vezet. Vezessünk be néhány dimenziómentes mennyiséget: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Fold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052736"/>
            <a:ext cx="3600400" cy="747404"/>
          </a:xfrm>
          <a:prstGeom prst="rect">
            <a:avLst/>
          </a:prstGeom>
        </p:spPr>
      </p:pic>
      <p:pic>
        <p:nvPicPr>
          <p:cNvPr id="5" name="Kép 4" descr="Folde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708920"/>
            <a:ext cx="3311004" cy="672824"/>
          </a:xfrm>
          <a:prstGeom prst="rect">
            <a:avLst/>
          </a:prstGeom>
        </p:spPr>
      </p:pic>
      <p:pic>
        <p:nvPicPr>
          <p:cNvPr id="7" name="Kép 6" descr="Folde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75498"/>
            <a:ext cx="9144000" cy="1182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400" dirty="0" smtClean="0"/>
              <a:t>Ezekkel </a:t>
            </a:r>
            <a:r>
              <a:rPr lang="hu-HU" sz="2400" dirty="0"/>
              <a:t>a dimenziómentes mennyiségekkel a kiinduló egyenlet átírható</a:t>
            </a:r>
            <a:r>
              <a:rPr lang="hu-HU" sz="2400" dirty="0" smtClean="0"/>
              <a:t>:</a:t>
            </a:r>
          </a:p>
          <a:p>
            <a:pPr>
              <a:buNone/>
            </a:pPr>
            <a:endParaRPr lang="hu-HU" sz="2400" dirty="0"/>
          </a:p>
          <a:p>
            <a:pPr>
              <a:buNone/>
            </a:pPr>
            <a:r>
              <a:rPr lang="hu-HU" sz="2400" dirty="0" smtClean="0"/>
              <a:t>	</a:t>
            </a:r>
          </a:p>
          <a:p>
            <a:pPr>
              <a:buNone/>
            </a:pPr>
            <a:r>
              <a:rPr lang="hu-HU" sz="2400" dirty="0"/>
              <a:t>	</a:t>
            </a: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	Látható</a:t>
            </a:r>
            <a:r>
              <a:rPr lang="hu-HU" sz="2400" dirty="0"/>
              <a:t>, hogy az </a:t>
            </a:r>
            <a:r>
              <a:rPr lang="hu-HU" sz="2400" i="1" dirty="0"/>
              <a:t>F</a:t>
            </a:r>
            <a:r>
              <a:rPr lang="hu-HU" sz="2400" dirty="0"/>
              <a:t> függvény a </a:t>
            </a:r>
            <a:r>
              <a:rPr lang="hu-HU" sz="2400" i="1" dirty="0"/>
              <a:t>k </a:t>
            </a:r>
            <a:r>
              <a:rPr lang="hu-HU" sz="2400" dirty="0"/>
              <a:t>darab dimenziós mennyiség mellett a </a:t>
            </a:r>
            <a:r>
              <a:rPr lang="hu-HU" sz="2400" dirty="0" err="1"/>
              <a:t>dimenziótlan</a:t>
            </a:r>
            <a:r>
              <a:rPr lang="hu-HU" sz="2400" dirty="0"/>
              <a:t> </a:t>
            </a:r>
            <a:r>
              <a:rPr lang="hu-HU" sz="2400" i="1" dirty="0">
                <a:sym typeface="Symbol"/>
              </a:rPr>
              <a:t></a:t>
            </a:r>
            <a:r>
              <a:rPr lang="hu-HU" sz="2400" i="1" dirty="0"/>
              <a:t> </a:t>
            </a:r>
            <a:r>
              <a:rPr lang="hu-HU" sz="2400" i="1" dirty="0" smtClean="0"/>
              <a:t> </a:t>
            </a:r>
            <a:r>
              <a:rPr lang="hu-HU" sz="2400" dirty="0" smtClean="0"/>
              <a:t>mennyiségektől </a:t>
            </a:r>
            <a:r>
              <a:rPr lang="hu-HU" sz="2400" dirty="0"/>
              <a:t>függ csupán. Ennek az a következménye, hogy amennyiben a fizikai mértékegységeket transzformáljuk úgy, hogy egy tetszőleges független dimenziójú </a:t>
            </a:r>
            <a:r>
              <a:rPr lang="hu-HU" sz="2400" i="1" dirty="0" err="1"/>
              <a:t>a</a:t>
            </a:r>
            <a:r>
              <a:rPr lang="hu-HU" sz="2400" i="1" baseline="-25000" dirty="0" err="1"/>
              <a:t>i</a:t>
            </a:r>
            <a:r>
              <a:rPr lang="hu-HU" sz="2400" i="1" dirty="0"/>
              <a:t> </a:t>
            </a:r>
            <a:r>
              <a:rPr lang="hu-HU" sz="2400" dirty="0"/>
              <a:t>mennyiséget</a:t>
            </a:r>
            <a:r>
              <a:rPr lang="hu-HU" sz="2400" i="1" dirty="0"/>
              <a:t> </a:t>
            </a:r>
            <a:r>
              <a:rPr lang="hu-HU" sz="2400" i="1" dirty="0" err="1"/>
              <a:t>a’</a:t>
            </a:r>
            <a:r>
              <a:rPr lang="hu-HU" sz="2400" i="1" baseline="-25000" dirty="0" err="1"/>
              <a:t>i</a:t>
            </a:r>
            <a:r>
              <a:rPr lang="hu-HU" sz="2400" dirty="0"/>
              <a:t> mennyiséggé transzformáljuk anélkül, hogy a többi független mennyiséget megváltoztatnánk, akkor attól a </a:t>
            </a:r>
            <a:r>
              <a:rPr lang="hu-HU" sz="2400" dirty="0" err="1"/>
              <a:t>dimenziótlan</a:t>
            </a:r>
            <a:r>
              <a:rPr lang="hu-HU" sz="2400" dirty="0"/>
              <a:t> </a:t>
            </a:r>
            <a:r>
              <a:rPr lang="hu-HU" sz="2400" i="1" dirty="0">
                <a:sym typeface="Symbol"/>
              </a:rPr>
              <a:t></a:t>
            </a:r>
            <a:r>
              <a:rPr lang="hu-HU" sz="2400" i="1" baseline="-25000" dirty="0"/>
              <a:t>i</a:t>
            </a:r>
            <a:r>
              <a:rPr lang="hu-HU" sz="2400" i="1" dirty="0"/>
              <a:t> </a:t>
            </a:r>
            <a:r>
              <a:rPr lang="hu-HU" sz="2400" i="1" dirty="0" smtClean="0"/>
              <a:t> </a:t>
            </a:r>
            <a:r>
              <a:rPr lang="hu-HU" sz="2400" dirty="0" smtClean="0"/>
              <a:t>mennyiségek </a:t>
            </a:r>
            <a:r>
              <a:rPr lang="hu-HU" sz="2400" dirty="0"/>
              <a:t>nem változnak meg, de nem változhat sem az </a:t>
            </a:r>
            <a:r>
              <a:rPr lang="hu-HU" sz="2400" i="1" dirty="0"/>
              <a:t>F</a:t>
            </a:r>
            <a:r>
              <a:rPr lang="hu-HU" sz="2400" dirty="0"/>
              <a:t>, sem a </a:t>
            </a:r>
            <a:r>
              <a:rPr lang="hu-HU" sz="2400" i="1" dirty="0">
                <a:sym typeface="Symbol"/>
              </a:rPr>
              <a:t></a:t>
            </a:r>
            <a:r>
              <a:rPr lang="hu-HU" sz="2400" dirty="0"/>
              <a:t>.  Ebből következik, hogy az </a:t>
            </a:r>
            <a:r>
              <a:rPr lang="hu-HU" sz="2400" i="1" dirty="0"/>
              <a:t>F</a:t>
            </a:r>
            <a:r>
              <a:rPr lang="hu-HU" sz="2400" dirty="0"/>
              <a:t> parciális deriváltjai eltűnnek, azaz</a:t>
            </a:r>
          </a:p>
        </p:txBody>
      </p:sp>
      <p:pic>
        <p:nvPicPr>
          <p:cNvPr id="4" name="Kép 3" descr="Folde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748145"/>
          </a:xfrm>
          <a:prstGeom prst="rect">
            <a:avLst/>
          </a:prstGeom>
        </p:spPr>
      </p:pic>
      <p:pic>
        <p:nvPicPr>
          <p:cNvPr id="5" name="Kép 4" descr="Foldes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5373216"/>
            <a:ext cx="47625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600" dirty="0" smtClean="0"/>
              <a:t>következésképpen </a:t>
            </a:r>
            <a:r>
              <a:rPr lang="hu-HU" sz="2600" dirty="0"/>
              <a:t>megkapjuk Buckingham </a:t>
            </a:r>
            <a:r>
              <a:rPr lang="hu-HU" sz="2600" i="1" dirty="0">
                <a:sym typeface="Symbol"/>
              </a:rPr>
              <a:t></a:t>
            </a:r>
            <a:r>
              <a:rPr lang="hu-HU" sz="2600" dirty="0"/>
              <a:t>  tételét</a:t>
            </a:r>
            <a:r>
              <a:rPr lang="hu-HU" sz="2600" dirty="0" smtClean="0"/>
              <a:t>:</a:t>
            </a:r>
          </a:p>
          <a:p>
            <a:pPr>
              <a:buNone/>
            </a:pPr>
            <a:endParaRPr lang="hu-HU" sz="2600" dirty="0"/>
          </a:p>
          <a:p>
            <a:pPr>
              <a:buNone/>
            </a:pPr>
            <a:r>
              <a:rPr lang="hu-HU" sz="2600" dirty="0" smtClean="0"/>
              <a:t>	</a:t>
            </a:r>
          </a:p>
          <a:p>
            <a:pPr>
              <a:buNone/>
            </a:pPr>
            <a:r>
              <a:rPr lang="hu-HU" sz="2600" dirty="0" smtClean="0"/>
              <a:t>	ami </a:t>
            </a:r>
            <a:r>
              <a:rPr lang="hu-HU" sz="2600" dirty="0"/>
              <a:t>úgy is felírható, </a:t>
            </a:r>
            <a:r>
              <a:rPr lang="hu-HU" sz="2600" dirty="0" smtClean="0"/>
              <a:t>hogy</a:t>
            </a:r>
          </a:p>
          <a:p>
            <a:pPr>
              <a:buNone/>
            </a:pPr>
            <a:endParaRPr lang="hu-HU" sz="2600" dirty="0" smtClean="0"/>
          </a:p>
          <a:p>
            <a:pPr>
              <a:buNone/>
            </a:pPr>
            <a:endParaRPr lang="hu-HU" sz="2600" dirty="0"/>
          </a:p>
          <a:p>
            <a:pPr>
              <a:buNone/>
            </a:pPr>
            <a:r>
              <a:rPr lang="hu-HU" sz="2600" dirty="0" smtClean="0"/>
              <a:t>	Tehát </a:t>
            </a:r>
            <a:r>
              <a:rPr lang="hu-HU" sz="2600" dirty="0"/>
              <a:t>Buckingham tétele</a:t>
            </a:r>
            <a:r>
              <a:rPr lang="hu-HU" sz="2600" dirty="0" smtClean="0"/>
              <a:t>:</a:t>
            </a:r>
          </a:p>
          <a:p>
            <a:pPr>
              <a:buNone/>
            </a:pPr>
            <a:r>
              <a:rPr lang="hu-HU" sz="2600" dirty="0" smtClean="0"/>
              <a:t>	Ha </a:t>
            </a:r>
            <a:r>
              <a:rPr lang="hu-HU" sz="2600" dirty="0"/>
              <a:t>létezik egy dimenziós fizikai mennyiség, amely más dimenziós mennyiségektől és több dimenziós vezérlő paramétertől függően kifejezhető, akkor az összefüggés </a:t>
            </a:r>
            <a:r>
              <a:rPr lang="hu-HU" sz="2600" dirty="0" err="1"/>
              <a:t>dimenziótlan</a:t>
            </a:r>
            <a:r>
              <a:rPr lang="hu-HU" sz="2600" dirty="0"/>
              <a:t> mennyiségekkel és a vezérlő paraméterek dimenziómentes szorzataival is leírható. A </a:t>
            </a:r>
            <a:r>
              <a:rPr lang="hu-HU" sz="2600" dirty="0" err="1"/>
              <a:t>dimenziótlan</a:t>
            </a:r>
            <a:r>
              <a:rPr lang="hu-HU" sz="2600" dirty="0"/>
              <a:t> mennyiségek száma egyenlő a vezérlő paraméterek számának és a független dimenziójú vezérlő paraméterek számának a különbségével. Két mennyiség hasonló, ha csak a vezérlő paraméterek numerikus értékében különböznek, a </a:t>
            </a:r>
            <a:r>
              <a:rPr lang="hu-HU" sz="2600" dirty="0" err="1"/>
              <a:t>dimenziótlan</a:t>
            </a:r>
            <a:r>
              <a:rPr lang="hu-HU" sz="2600" dirty="0"/>
              <a:t> mennyiségek megegyeznek.</a:t>
            </a:r>
          </a:p>
          <a:p>
            <a:endParaRPr lang="hu-HU" dirty="0"/>
          </a:p>
        </p:txBody>
      </p:sp>
      <p:pic>
        <p:nvPicPr>
          <p:cNvPr id="4" name="Kép 3" descr="Folde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76672"/>
            <a:ext cx="3390900" cy="812800"/>
          </a:xfrm>
          <a:prstGeom prst="rect">
            <a:avLst/>
          </a:prstGeom>
        </p:spPr>
      </p:pic>
      <p:pic>
        <p:nvPicPr>
          <p:cNvPr id="5" name="Kép 4" descr="Foldes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7"/>
            <a:ext cx="9144000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400" dirty="0" smtClean="0"/>
              <a:t>A </a:t>
            </a:r>
            <a:r>
              <a:rPr lang="hu-HU" sz="2400" dirty="0"/>
              <a:t>hidrodinamikai differenciál-egyenletek sok példát adnak hasonlósági megoldásokra. A legegyszerűbb példa az egydimenziós ritkulási hullám, ahol a dinamika csak a távolság (</a:t>
            </a:r>
            <a:r>
              <a:rPr lang="hu-HU" sz="2400" i="1" dirty="0"/>
              <a:t>r</a:t>
            </a:r>
            <a:r>
              <a:rPr lang="hu-HU" sz="2400" dirty="0"/>
              <a:t>) és idő (</a:t>
            </a:r>
            <a:r>
              <a:rPr lang="hu-HU" sz="2400" i="1" dirty="0"/>
              <a:t>t</a:t>
            </a:r>
            <a:r>
              <a:rPr lang="hu-HU" sz="2400" dirty="0"/>
              <a:t>) arányától, azaz </a:t>
            </a:r>
            <a:r>
              <a:rPr lang="hu-HU" sz="2400" i="1" dirty="0"/>
              <a:t>r/t</a:t>
            </a:r>
            <a:r>
              <a:rPr lang="hu-HU" sz="2400" dirty="0"/>
              <a:t>-től függ [2]. Jól ismert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áramlások</a:t>
            </a:r>
            <a:r>
              <a:rPr lang="en-US" sz="2400" dirty="0"/>
              <a:t> </a:t>
            </a:r>
            <a:r>
              <a:rPr lang="en-US" sz="2400" dirty="0" err="1"/>
              <a:t>hasonlóságát</a:t>
            </a:r>
            <a:r>
              <a:rPr lang="en-US" sz="2400" dirty="0"/>
              <a:t> </a:t>
            </a:r>
            <a:r>
              <a:rPr lang="en-US" sz="2400" dirty="0" err="1"/>
              <a:t>meghatározó</a:t>
            </a:r>
            <a:r>
              <a:rPr lang="en-US" sz="2400" dirty="0"/>
              <a:t> Reynolds </a:t>
            </a:r>
            <a:r>
              <a:rPr lang="en-US" sz="2400" dirty="0" err="1"/>
              <a:t>szám</a:t>
            </a:r>
            <a:r>
              <a:rPr lang="en-US" sz="2400" dirty="0"/>
              <a:t>, </a:t>
            </a:r>
            <a:r>
              <a:rPr lang="en-US" sz="2400" dirty="0" err="1"/>
              <a:t>ami</a:t>
            </a:r>
            <a:r>
              <a:rPr lang="en-US" sz="2400" dirty="0"/>
              <a:t> a </a:t>
            </a:r>
            <a:r>
              <a:rPr lang="en-US" sz="2400" dirty="0" err="1"/>
              <a:t>tehetetlenségi</a:t>
            </a:r>
            <a:r>
              <a:rPr lang="en-US" sz="2400" dirty="0"/>
              <a:t> </a:t>
            </a:r>
            <a:r>
              <a:rPr lang="en-US" sz="2400" dirty="0" err="1"/>
              <a:t>erő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a </a:t>
            </a:r>
            <a:r>
              <a:rPr lang="en-US" sz="2400" dirty="0" err="1"/>
              <a:t>viszkózus</a:t>
            </a:r>
            <a:r>
              <a:rPr lang="en-US" sz="2400" dirty="0"/>
              <a:t> </a:t>
            </a:r>
            <a:r>
              <a:rPr lang="en-US" sz="2400" dirty="0" err="1"/>
              <a:t>erő</a:t>
            </a:r>
            <a:r>
              <a:rPr lang="en-US" sz="2400" dirty="0"/>
              <a:t> </a:t>
            </a:r>
            <a:r>
              <a:rPr lang="en-US" sz="2400" dirty="0" err="1"/>
              <a:t>aránya</a:t>
            </a:r>
            <a:r>
              <a:rPr lang="en-US" sz="2400" dirty="0"/>
              <a:t>, </a:t>
            </a:r>
            <a:r>
              <a:rPr lang="en-US" sz="2400" dirty="0" err="1"/>
              <a:t>valamint</a:t>
            </a:r>
            <a:r>
              <a:rPr lang="en-US" sz="2400" dirty="0"/>
              <a:t> a </a:t>
            </a:r>
            <a:r>
              <a:rPr lang="en-US" sz="2400" dirty="0" err="1"/>
              <a:t>Peclet</a:t>
            </a:r>
            <a:r>
              <a:rPr lang="en-US" sz="2400" dirty="0"/>
              <a:t> </a:t>
            </a:r>
            <a:r>
              <a:rPr lang="en-US" sz="2400" dirty="0" err="1"/>
              <a:t>szám</a:t>
            </a:r>
            <a:r>
              <a:rPr lang="en-US" sz="2400" dirty="0"/>
              <a:t>, </a:t>
            </a:r>
            <a:r>
              <a:rPr lang="en-US" sz="2400" dirty="0" err="1"/>
              <a:t>ami</a:t>
            </a:r>
            <a:r>
              <a:rPr lang="en-US" sz="2400" dirty="0"/>
              <a:t> a </a:t>
            </a:r>
            <a:r>
              <a:rPr lang="en-US" sz="2400" dirty="0" err="1"/>
              <a:t>konvektív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konduktív</a:t>
            </a:r>
            <a:r>
              <a:rPr lang="en-US" sz="2400" dirty="0"/>
              <a:t> </a:t>
            </a:r>
            <a:r>
              <a:rPr lang="en-US" sz="2400" dirty="0" err="1"/>
              <a:t>transzport</a:t>
            </a:r>
            <a:r>
              <a:rPr lang="en-US" sz="2400" dirty="0"/>
              <a:t> </a:t>
            </a:r>
            <a:r>
              <a:rPr lang="en-US" sz="2400" dirty="0" err="1"/>
              <a:t>arányát</a:t>
            </a:r>
            <a:r>
              <a:rPr lang="en-US" sz="2400" dirty="0"/>
              <a:t> </a:t>
            </a:r>
            <a:r>
              <a:rPr lang="en-US" sz="2400" dirty="0" err="1"/>
              <a:t>fejezi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. A </a:t>
            </a:r>
            <a:r>
              <a:rPr lang="en-US" sz="2400" dirty="0" err="1"/>
              <a:t>viszkozitás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hővezetés</a:t>
            </a:r>
            <a:r>
              <a:rPr lang="en-US" sz="2400" dirty="0"/>
              <a:t> </a:t>
            </a:r>
            <a:r>
              <a:rPr lang="en-US" sz="2400" dirty="0" err="1"/>
              <a:t>elhanyagolása</a:t>
            </a:r>
            <a:r>
              <a:rPr lang="en-US" sz="2400" dirty="0"/>
              <a:t> </a:t>
            </a:r>
            <a:r>
              <a:rPr lang="en-US" sz="2400" dirty="0" err="1"/>
              <a:t>esetén</a:t>
            </a:r>
            <a:r>
              <a:rPr lang="en-US" sz="2400" dirty="0"/>
              <a:t> </a:t>
            </a:r>
            <a:r>
              <a:rPr lang="en-US" sz="2400" dirty="0" err="1"/>
              <a:t>tekintsük</a:t>
            </a:r>
            <a:r>
              <a:rPr lang="en-US" sz="2400" dirty="0"/>
              <a:t> a </a:t>
            </a:r>
            <a:r>
              <a:rPr lang="en-US" sz="2400" dirty="0" err="1"/>
              <a:t>hidrodinamikai</a:t>
            </a:r>
            <a:r>
              <a:rPr lang="en-US" sz="2400" dirty="0"/>
              <a:t> </a:t>
            </a:r>
            <a:r>
              <a:rPr lang="en-US" sz="2400" dirty="0" err="1"/>
              <a:t>kontinuitás</a:t>
            </a:r>
            <a:r>
              <a:rPr lang="en-US" sz="2400" dirty="0"/>
              <a:t>-, </a:t>
            </a:r>
            <a:r>
              <a:rPr lang="en-US" sz="2400" dirty="0" err="1"/>
              <a:t>az</a:t>
            </a:r>
            <a:r>
              <a:rPr lang="en-US" sz="2400" dirty="0"/>
              <a:t> Euler-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energiamegmaradási</a:t>
            </a:r>
            <a:r>
              <a:rPr lang="en-US" sz="2400" dirty="0"/>
              <a:t> </a:t>
            </a:r>
            <a:r>
              <a:rPr lang="en-US" sz="2400" dirty="0" err="1"/>
              <a:t>egyenletet</a:t>
            </a:r>
            <a:r>
              <a:rPr lang="en-US" sz="2400" dirty="0"/>
              <a:t>:</a:t>
            </a:r>
            <a:endParaRPr lang="hu-HU" sz="2400" dirty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Foldes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573016"/>
            <a:ext cx="5256584" cy="306634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8964488" cy="685800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  <a:r>
              <a:rPr lang="en-US" sz="2400" dirty="0" err="1" smtClean="0"/>
              <a:t>Belátható</a:t>
            </a:r>
            <a:r>
              <a:rPr lang="en-US" sz="2400" dirty="0"/>
              <a:t>, </a:t>
            </a:r>
            <a:r>
              <a:rPr lang="en-US" sz="2400" dirty="0" err="1"/>
              <a:t>hogy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egyenletek</a:t>
            </a:r>
            <a:r>
              <a:rPr lang="en-US" sz="2400" dirty="0"/>
              <a:t> </a:t>
            </a:r>
            <a:r>
              <a:rPr lang="en-US" sz="2400" dirty="0" err="1"/>
              <a:t>invariánsak</a:t>
            </a:r>
            <a:r>
              <a:rPr lang="en-US" sz="2400" dirty="0"/>
              <a:t> </a:t>
            </a:r>
            <a:r>
              <a:rPr lang="en-US" sz="2400" dirty="0" err="1"/>
              <a:t>maradnak</a:t>
            </a:r>
            <a:r>
              <a:rPr lang="en-US" sz="2400" dirty="0"/>
              <a:t>, ha a </a:t>
            </a:r>
            <a:r>
              <a:rPr lang="en-US" sz="2400" dirty="0" err="1"/>
              <a:t>távolságot</a:t>
            </a:r>
            <a:r>
              <a:rPr lang="en-US" sz="2400" dirty="0"/>
              <a:t>, a </a:t>
            </a:r>
            <a:r>
              <a:rPr lang="en-US" sz="2400" dirty="0" err="1"/>
              <a:t>sűrűséget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a </a:t>
            </a:r>
            <a:r>
              <a:rPr lang="en-US" sz="2400" dirty="0" err="1"/>
              <a:t>nyomást</a:t>
            </a:r>
            <a:r>
              <a:rPr lang="en-US" sz="2400" dirty="0"/>
              <a:t> </a:t>
            </a:r>
            <a:r>
              <a:rPr lang="en-US" sz="2400" dirty="0" err="1"/>
              <a:t>átskálázzuk</a:t>
            </a:r>
            <a:r>
              <a:rPr lang="en-US" sz="2400" dirty="0"/>
              <a:t>. A </a:t>
            </a:r>
            <a:r>
              <a:rPr lang="en-US" sz="2400" dirty="0" err="1"/>
              <a:t>laboratóriumi</a:t>
            </a:r>
            <a:r>
              <a:rPr lang="en-US" sz="2400" dirty="0"/>
              <a:t> </a:t>
            </a:r>
            <a:r>
              <a:rPr lang="en-US" sz="2400" dirty="0" err="1"/>
              <a:t>mennyiségeket</a:t>
            </a:r>
            <a:r>
              <a:rPr lang="en-US" sz="2400" dirty="0"/>
              <a:t> </a:t>
            </a:r>
            <a:r>
              <a:rPr lang="en-US" sz="2400" i="1" dirty="0"/>
              <a:t>lab</a:t>
            </a:r>
            <a:r>
              <a:rPr lang="en-US" sz="2400" dirty="0"/>
              <a:t> index-</a:t>
            </a:r>
            <a:r>
              <a:rPr lang="en-US" sz="2400" dirty="0" err="1"/>
              <a:t>szel</a:t>
            </a:r>
            <a:r>
              <a:rPr lang="en-US" sz="2400" dirty="0"/>
              <a:t>, a </a:t>
            </a:r>
            <a:r>
              <a:rPr lang="en-US" sz="2400" dirty="0" err="1"/>
              <a:t>szupernovákra</a:t>
            </a:r>
            <a:r>
              <a:rPr lang="en-US" sz="2400" dirty="0"/>
              <a:t> </a:t>
            </a:r>
            <a:r>
              <a:rPr lang="en-US" sz="2400" dirty="0" err="1"/>
              <a:t>vonatkozó</a:t>
            </a:r>
            <a:r>
              <a:rPr lang="en-US" sz="2400" dirty="0"/>
              <a:t> </a:t>
            </a:r>
            <a:r>
              <a:rPr lang="en-US" sz="2400" dirty="0" err="1"/>
              <a:t>csillagászati</a:t>
            </a:r>
            <a:r>
              <a:rPr lang="en-US" sz="2400" dirty="0"/>
              <a:t> </a:t>
            </a:r>
            <a:r>
              <a:rPr lang="en-US" sz="2400" dirty="0" err="1"/>
              <a:t>mennyiségeket</a:t>
            </a:r>
            <a:r>
              <a:rPr lang="en-US" sz="2400" dirty="0"/>
              <a:t> </a:t>
            </a:r>
            <a:r>
              <a:rPr lang="en-US" sz="2400" i="1" dirty="0"/>
              <a:t>SN</a:t>
            </a:r>
            <a:r>
              <a:rPr lang="en-US" sz="2400" dirty="0"/>
              <a:t> index-</a:t>
            </a:r>
            <a:r>
              <a:rPr lang="en-US" sz="2400" dirty="0" err="1"/>
              <a:t>szel</a:t>
            </a:r>
            <a:r>
              <a:rPr lang="en-US" sz="2400" dirty="0"/>
              <a:t> </a:t>
            </a:r>
            <a:r>
              <a:rPr lang="en-US" sz="2400" dirty="0" err="1"/>
              <a:t>jelölve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egyenletek</a:t>
            </a:r>
            <a:r>
              <a:rPr lang="en-US" sz="2400" dirty="0"/>
              <a:t> </a:t>
            </a:r>
            <a:r>
              <a:rPr lang="en-US" sz="2400" dirty="0" err="1"/>
              <a:t>átskálázhatók</a:t>
            </a:r>
            <a:r>
              <a:rPr lang="en-US" sz="2400" dirty="0"/>
              <a:t> a </a:t>
            </a:r>
            <a:r>
              <a:rPr lang="en-US" sz="2400" dirty="0" err="1"/>
              <a:t>következő</a:t>
            </a:r>
            <a:r>
              <a:rPr lang="en-US" sz="2400" dirty="0"/>
              <a:t> </a:t>
            </a:r>
            <a:r>
              <a:rPr lang="en-US" sz="2400" dirty="0" err="1"/>
              <a:t>módon</a:t>
            </a:r>
            <a:r>
              <a:rPr lang="en-US" sz="2400" dirty="0" smtClean="0"/>
              <a:t>:</a:t>
            </a:r>
            <a:endParaRPr lang="hu-HU" sz="2400" dirty="0"/>
          </a:p>
        </p:txBody>
      </p:sp>
      <p:pic>
        <p:nvPicPr>
          <p:cNvPr id="4" name="Kép 3" descr="Foldes9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8365722" cy="435446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	L</a:t>
            </a:r>
            <a:r>
              <a:rPr lang="en-US" dirty="0" err="1" smtClean="0"/>
              <a:t>átható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3 </a:t>
            </a:r>
            <a:r>
              <a:rPr lang="en-US" dirty="0" err="1"/>
              <a:t>skálafaktor</a:t>
            </a:r>
            <a:r>
              <a:rPr lang="en-US" dirty="0"/>
              <a:t> </a:t>
            </a:r>
            <a:r>
              <a:rPr lang="en-US" dirty="0" err="1"/>
              <a:t>elég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idő</a:t>
            </a:r>
            <a:r>
              <a:rPr lang="en-US" dirty="0"/>
              <a:t> </a:t>
            </a:r>
            <a:r>
              <a:rPr lang="en-US" dirty="0" err="1"/>
              <a:t>átskálázásához</a:t>
            </a:r>
            <a:r>
              <a:rPr lang="en-US" dirty="0"/>
              <a:t> is. Ha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átskálázott</a:t>
            </a:r>
            <a:r>
              <a:rPr lang="en-US" dirty="0"/>
              <a:t> </a:t>
            </a:r>
            <a:r>
              <a:rPr lang="en-US" dirty="0" err="1"/>
              <a:t>mennyiségeket</a:t>
            </a:r>
            <a:r>
              <a:rPr lang="en-US" dirty="0"/>
              <a:t> </a:t>
            </a:r>
            <a:r>
              <a:rPr lang="en-US" dirty="0" err="1"/>
              <a:t>beírjuk</a:t>
            </a:r>
            <a:r>
              <a:rPr lang="en-US" dirty="0"/>
              <a:t> a </a:t>
            </a:r>
            <a:r>
              <a:rPr lang="en-US" dirty="0" err="1"/>
              <a:t>hidrodinamikai</a:t>
            </a:r>
            <a:r>
              <a:rPr lang="en-US" dirty="0"/>
              <a:t> </a:t>
            </a:r>
            <a:r>
              <a:rPr lang="en-US" dirty="0" err="1"/>
              <a:t>egyenletekbe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 err="1"/>
              <a:t>skálafaktorok</a:t>
            </a:r>
            <a:r>
              <a:rPr lang="en-US" dirty="0"/>
              <a:t> </a:t>
            </a:r>
            <a:r>
              <a:rPr lang="en-US" dirty="0" err="1"/>
              <a:t>kiesnek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egyenletekből</a:t>
            </a:r>
            <a:r>
              <a:rPr lang="en-US" dirty="0"/>
              <a:t>. </a:t>
            </a:r>
            <a:r>
              <a:rPr lang="en-US" dirty="0" err="1"/>
              <a:t>Látható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 smtClean="0"/>
              <a:t>szupern</a:t>
            </a:r>
            <a:r>
              <a:rPr lang="hu-HU" dirty="0" smtClean="0"/>
              <a:t>ó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/>
              <a:t>életében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óra</a:t>
            </a:r>
            <a:r>
              <a:rPr lang="en-US" dirty="0"/>
              <a:t> a </a:t>
            </a:r>
            <a:r>
              <a:rPr lang="en-US" dirty="0" err="1"/>
              <a:t>lézerlaborban</a:t>
            </a:r>
            <a:r>
              <a:rPr lang="en-US" dirty="0"/>
              <a:t> 36 ns-mal </a:t>
            </a:r>
            <a:r>
              <a:rPr lang="en-US" dirty="0" err="1"/>
              <a:t>ekvivalens</a:t>
            </a:r>
            <a:r>
              <a:rPr lang="en-US" dirty="0"/>
              <a:t>, a </a:t>
            </a:r>
            <a:r>
              <a:rPr lang="en-US" dirty="0" err="1"/>
              <a:t>sűrűség</a:t>
            </a:r>
            <a:r>
              <a:rPr lang="en-US" dirty="0"/>
              <a:t> </a:t>
            </a:r>
            <a:r>
              <a:rPr lang="en-US" dirty="0" err="1"/>
              <a:t>viszont</a:t>
            </a:r>
            <a:r>
              <a:rPr lang="en-US" dirty="0"/>
              <a:t> 3 </a:t>
            </a:r>
            <a:r>
              <a:rPr lang="en-US" dirty="0" err="1"/>
              <a:t>nagyságrenddel</a:t>
            </a:r>
            <a:r>
              <a:rPr lang="en-US" dirty="0"/>
              <a:t> </a:t>
            </a:r>
            <a:r>
              <a:rPr lang="en-US" dirty="0" err="1"/>
              <a:t>ritkább</a:t>
            </a:r>
            <a:r>
              <a:rPr lang="en-US" dirty="0"/>
              <a:t> a </a:t>
            </a:r>
            <a:r>
              <a:rPr lang="en-US" dirty="0" err="1" smtClean="0"/>
              <a:t>szupern</a:t>
            </a:r>
            <a:r>
              <a:rPr lang="hu-HU" dirty="0" smtClean="0"/>
              <a:t>ó</a:t>
            </a:r>
            <a:r>
              <a:rPr lang="en-US" dirty="0" err="1" smtClean="0"/>
              <a:t>vamaradvány</a:t>
            </a:r>
            <a:r>
              <a:rPr lang="en-US" dirty="0" smtClean="0"/>
              <a:t> </a:t>
            </a:r>
            <a:r>
              <a:rPr lang="en-US" dirty="0" err="1"/>
              <a:t>közelében</a:t>
            </a:r>
            <a:r>
              <a:rPr lang="en-US" dirty="0"/>
              <a:t>. </a:t>
            </a:r>
            <a:r>
              <a:rPr lang="en-US" dirty="0" err="1"/>
              <a:t>Érdekes</a:t>
            </a:r>
            <a:r>
              <a:rPr lang="en-US" dirty="0"/>
              <a:t> </a:t>
            </a:r>
            <a:r>
              <a:rPr lang="en-US" dirty="0" err="1"/>
              <a:t>megvizsgálni</a:t>
            </a:r>
            <a:r>
              <a:rPr lang="en-US" dirty="0"/>
              <a:t> a </a:t>
            </a:r>
            <a:r>
              <a:rPr lang="en-US" dirty="0" err="1"/>
              <a:t>gyorsulást</a:t>
            </a:r>
            <a:r>
              <a:rPr lang="en-US" dirty="0"/>
              <a:t>, </a:t>
            </a:r>
            <a:r>
              <a:rPr lang="en-US" i="1" dirty="0"/>
              <a:t>g=</a:t>
            </a:r>
            <a:r>
              <a:rPr lang="en-US" i="1" dirty="0">
                <a:sym typeface="Symbol"/>
              </a:rPr>
              <a:t></a:t>
            </a:r>
            <a:r>
              <a:rPr lang="en-US" i="1" dirty="0"/>
              <a:t>p/</a:t>
            </a:r>
            <a:r>
              <a:rPr lang="en-US" i="1" dirty="0">
                <a:sym typeface="Symbol"/>
              </a:rPr>
              <a:t>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jelenti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gyorsulás</a:t>
            </a:r>
            <a:r>
              <a:rPr lang="en-US" dirty="0"/>
              <a:t> 10 </a:t>
            </a:r>
            <a:r>
              <a:rPr lang="en-US" i="1" dirty="0"/>
              <a:t>g</a:t>
            </a:r>
            <a:r>
              <a:rPr lang="en-US" i="1" baseline="-25000" dirty="0"/>
              <a:t>0</a:t>
            </a:r>
            <a:r>
              <a:rPr lang="en-US" dirty="0"/>
              <a:t>-ról 10</a:t>
            </a:r>
            <a:r>
              <a:rPr lang="en-US" baseline="30000" dirty="0"/>
              <a:t>10 </a:t>
            </a:r>
            <a:r>
              <a:rPr lang="en-US" i="1" dirty="0"/>
              <a:t>g</a:t>
            </a:r>
            <a:r>
              <a:rPr lang="en-US" i="1" baseline="-25000" dirty="0"/>
              <a:t>0</a:t>
            </a:r>
            <a:r>
              <a:rPr lang="en-US" dirty="0"/>
              <a:t>-ra </a:t>
            </a:r>
            <a:r>
              <a:rPr lang="en-US" dirty="0" err="1"/>
              <a:t>nő</a:t>
            </a:r>
            <a:r>
              <a:rPr lang="en-US" dirty="0"/>
              <a:t> </a:t>
            </a:r>
            <a:r>
              <a:rPr lang="en-US" dirty="0" err="1" smtClean="0"/>
              <a:t>szuper</a:t>
            </a:r>
            <a:r>
              <a:rPr lang="hu-HU" dirty="0" err="1" smtClean="0"/>
              <a:t>nó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/>
              <a:t>esetén</a:t>
            </a:r>
            <a:r>
              <a:rPr lang="en-US" dirty="0"/>
              <a:t>, </a:t>
            </a:r>
            <a:r>
              <a:rPr lang="en-US" dirty="0" err="1"/>
              <a:t>ahol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i="1" baseline="-25000" dirty="0"/>
              <a:t>0</a:t>
            </a:r>
            <a:r>
              <a:rPr lang="en-US" dirty="0"/>
              <a:t> a </a:t>
            </a:r>
            <a:r>
              <a:rPr lang="en-US" dirty="0" err="1"/>
              <a:t>Föld</a:t>
            </a:r>
            <a:r>
              <a:rPr lang="en-US" dirty="0"/>
              <a:t> </a:t>
            </a:r>
            <a:r>
              <a:rPr lang="en-US" dirty="0" err="1"/>
              <a:t>felületén</a:t>
            </a:r>
            <a:r>
              <a:rPr lang="en-US" dirty="0"/>
              <a:t> </a:t>
            </a:r>
            <a:r>
              <a:rPr lang="en-US" dirty="0" err="1"/>
              <a:t>lévő</a:t>
            </a:r>
            <a:r>
              <a:rPr lang="en-US" dirty="0"/>
              <a:t> </a:t>
            </a:r>
            <a:r>
              <a:rPr lang="en-US" dirty="0" err="1"/>
              <a:t>nehézségi</a:t>
            </a:r>
            <a:r>
              <a:rPr lang="en-US" dirty="0"/>
              <a:t> </a:t>
            </a:r>
            <a:r>
              <a:rPr lang="en-US" dirty="0" err="1"/>
              <a:t>gyorsulás</a:t>
            </a:r>
            <a:r>
              <a:rPr lang="en-US" dirty="0"/>
              <a:t>.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átskálázás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a 2‒3 </a:t>
            </a:r>
            <a:r>
              <a:rPr lang="en-US" dirty="0" err="1"/>
              <a:t>évvel</a:t>
            </a:r>
            <a:r>
              <a:rPr lang="en-US" dirty="0"/>
              <a:t> a </a:t>
            </a:r>
            <a:r>
              <a:rPr lang="en-US" dirty="0" err="1" smtClean="0"/>
              <a:t>szupern</a:t>
            </a:r>
            <a:r>
              <a:rPr lang="hu-HU" dirty="0" smtClean="0"/>
              <a:t>ó</a:t>
            </a:r>
            <a:r>
              <a:rPr lang="en-US" dirty="0" err="1" smtClean="0"/>
              <a:t>varobbanás</a:t>
            </a:r>
            <a:r>
              <a:rPr lang="en-US" dirty="0" smtClean="0"/>
              <a:t> </a:t>
            </a:r>
            <a:r>
              <a:rPr lang="en-US" dirty="0" err="1"/>
              <a:t>után</a:t>
            </a:r>
            <a:r>
              <a:rPr lang="en-US" dirty="0"/>
              <a:t> </a:t>
            </a:r>
            <a:r>
              <a:rPr lang="en-US" dirty="0" err="1"/>
              <a:t>keletkező</a:t>
            </a:r>
            <a:r>
              <a:rPr lang="en-US" dirty="0"/>
              <a:t> </a:t>
            </a:r>
            <a:r>
              <a:rPr lang="en-US" dirty="0" err="1"/>
              <a:t>gyűrűszerű</a:t>
            </a:r>
            <a:r>
              <a:rPr lang="en-US" dirty="0"/>
              <a:t> </a:t>
            </a:r>
            <a:r>
              <a:rPr lang="en-US" dirty="0" err="1"/>
              <a:t>szerkezet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annak</a:t>
            </a:r>
            <a:r>
              <a:rPr lang="en-US" dirty="0"/>
              <a:t> </a:t>
            </a:r>
            <a:r>
              <a:rPr lang="en-US" dirty="0" err="1"/>
              <a:t>tágulása</a:t>
            </a:r>
            <a:r>
              <a:rPr lang="en-US" dirty="0"/>
              <a:t> is </a:t>
            </a:r>
            <a:r>
              <a:rPr lang="en-US" dirty="0" err="1"/>
              <a:t>megmagyarázható</a:t>
            </a:r>
            <a:r>
              <a:rPr lang="en-US" dirty="0"/>
              <a:t>, </a:t>
            </a:r>
            <a:r>
              <a:rPr lang="en-US" dirty="0" err="1"/>
              <a:t>laboratóriumban</a:t>
            </a:r>
            <a:r>
              <a:rPr lang="en-US" dirty="0"/>
              <a:t> </a:t>
            </a:r>
            <a:r>
              <a:rPr lang="en-US" dirty="0" err="1"/>
              <a:t>modellezhető</a:t>
            </a:r>
            <a:r>
              <a:rPr lang="en-US" dirty="0"/>
              <a:t> [3</a:t>
            </a:r>
            <a:r>
              <a:rPr lang="en-US" dirty="0" smtClean="0"/>
              <a:t>].</a:t>
            </a:r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IRODALOM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/>
              <a:t>[1] </a:t>
            </a:r>
            <a:r>
              <a:rPr lang="hu-HU" dirty="0" err="1"/>
              <a:t>Barenblatt</a:t>
            </a:r>
            <a:r>
              <a:rPr lang="hu-HU" dirty="0"/>
              <a:t> G. I.: 1996, </a:t>
            </a:r>
            <a:r>
              <a:rPr lang="hu-HU" dirty="0" err="1"/>
              <a:t>Similarity</a:t>
            </a:r>
            <a:r>
              <a:rPr lang="hu-HU" dirty="0"/>
              <a:t>, </a:t>
            </a:r>
            <a:r>
              <a:rPr lang="hu-HU" dirty="0" err="1"/>
              <a:t>Self-Similarity</a:t>
            </a:r>
            <a:r>
              <a:rPr lang="hu-HU" dirty="0"/>
              <a:t> </a:t>
            </a:r>
            <a:endParaRPr lang="hu-HU" dirty="0" smtClean="0"/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   and </a:t>
            </a:r>
            <a:r>
              <a:rPr lang="hu-HU" dirty="0" err="1"/>
              <a:t>Intermediate</a:t>
            </a:r>
            <a:r>
              <a:rPr lang="hu-HU" dirty="0"/>
              <a:t> </a:t>
            </a:r>
            <a:r>
              <a:rPr lang="hu-HU" dirty="0" err="1"/>
              <a:t>Asymptotics</a:t>
            </a:r>
            <a:r>
              <a:rPr lang="hu-HU" dirty="0"/>
              <a:t>, </a:t>
            </a:r>
          </a:p>
          <a:p>
            <a:pPr>
              <a:buNone/>
            </a:pPr>
            <a:r>
              <a:rPr lang="hu-HU" dirty="0" smtClean="0"/>
              <a:t>      Cambridge </a:t>
            </a:r>
            <a:r>
              <a:rPr lang="hu-HU" dirty="0"/>
              <a:t>University Press, 1996 </a:t>
            </a:r>
          </a:p>
          <a:p>
            <a:pPr>
              <a:buNone/>
            </a:pPr>
            <a:r>
              <a:rPr lang="hu-HU" dirty="0"/>
              <a:t>[2] </a:t>
            </a:r>
            <a:r>
              <a:rPr lang="en-US" dirty="0" err="1"/>
              <a:t>Zeldovich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. B., </a:t>
            </a:r>
            <a:r>
              <a:rPr lang="en-US" dirty="0" err="1"/>
              <a:t>Raizer</a:t>
            </a:r>
            <a:r>
              <a:rPr lang="en-US" dirty="0"/>
              <a:t> Yu. P.: 2002, Physics </a:t>
            </a:r>
            <a:r>
              <a:rPr lang="en-US" dirty="0" smtClean="0"/>
              <a:t>of</a:t>
            </a:r>
            <a:endParaRPr lang="hu-HU" dirty="0" smtClean="0"/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 </a:t>
            </a:r>
            <a:r>
              <a:rPr lang="en-US" dirty="0" smtClean="0"/>
              <a:t> </a:t>
            </a:r>
            <a:r>
              <a:rPr lang="hu-HU" dirty="0" smtClean="0"/>
              <a:t> </a:t>
            </a:r>
            <a:r>
              <a:rPr lang="en-US" dirty="0" smtClean="0"/>
              <a:t>Shock </a:t>
            </a:r>
            <a:r>
              <a:rPr lang="en-US" dirty="0"/>
              <a:t>Waves and High-Temperature    </a:t>
            </a:r>
            <a:endParaRPr lang="hu-HU" dirty="0"/>
          </a:p>
          <a:p>
            <a:pPr>
              <a:buNone/>
            </a:pPr>
            <a:r>
              <a:rPr lang="en-US" dirty="0"/>
              <a:t>  </a:t>
            </a:r>
            <a:r>
              <a:rPr lang="hu-HU" dirty="0" smtClean="0"/>
              <a:t> </a:t>
            </a:r>
            <a:r>
              <a:rPr lang="en-US" dirty="0" smtClean="0"/>
              <a:t>   </a:t>
            </a:r>
            <a:r>
              <a:rPr lang="en-US" dirty="0"/>
              <a:t>Hydrodynamic Phenomena, Dover Publications</a:t>
            </a:r>
            <a:r>
              <a:rPr lang="en-US" dirty="0" smtClean="0"/>
              <a:t>,</a:t>
            </a:r>
            <a:endParaRPr lang="hu-HU" dirty="0" smtClean="0"/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en-US" dirty="0" smtClean="0"/>
              <a:t> </a:t>
            </a:r>
            <a:r>
              <a:rPr lang="en-US" dirty="0"/>
              <a:t>Mineola, NY</a:t>
            </a:r>
            <a:endParaRPr lang="hu-HU" dirty="0"/>
          </a:p>
          <a:p>
            <a:pPr>
              <a:buNone/>
            </a:pPr>
            <a:r>
              <a:rPr lang="en-US" dirty="0"/>
              <a:t>[3] </a:t>
            </a:r>
            <a:r>
              <a:rPr lang="en-US" dirty="0" err="1"/>
              <a:t>Takabe</a:t>
            </a:r>
            <a:r>
              <a:rPr lang="en-US" dirty="0"/>
              <a:t> H. et al.: 1999, Plasma Phys. Control. </a:t>
            </a:r>
            <a:endParaRPr lang="hu-HU" dirty="0" smtClean="0"/>
          </a:p>
          <a:p>
            <a:pPr>
              <a:buNone/>
            </a:pPr>
            <a:r>
              <a:rPr lang="hu-HU" dirty="0"/>
              <a:t> </a:t>
            </a:r>
            <a:r>
              <a:rPr lang="hu-HU" dirty="0" smtClean="0"/>
              <a:t>     </a:t>
            </a:r>
            <a:r>
              <a:rPr lang="en-US" dirty="0" smtClean="0"/>
              <a:t>Fusion </a:t>
            </a:r>
            <a:r>
              <a:rPr lang="en-US" b="1" dirty="0"/>
              <a:t>41</a:t>
            </a:r>
            <a:r>
              <a:rPr lang="en-US" dirty="0"/>
              <a:t>, A75 </a:t>
            </a:r>
            <a:r>
              <a:rPr lang="hu-HU" dirty="0"/>
              <a:t> 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hu-HU" sz="2700" b="1" dirty="0" err="1" smtClean="0"/>
              <a:t>Kereszturi</a:t>
            </a:r>
            <a:r>
              <a:rPr lang="hu-HU" sz="2700" b="1" dirty="0" smtClean="0"/>
              <a:t> Ákos</a:t>
            </a:r>
            <a:br>
              <a:rPr lang="hu-HU" sz="2700" b="1" dirty="0" smtClean="0"/>
            </a:br>
            <a:r>
              <a:rPr lang="hu-HU" sz="2400" dirty="0" smtClean="0"/>
              <a:t>PhD, MTA CSFK Konkoly </a:t>
            </a:r>
            <a:r>
              <a:rPr lang="hu-HU" sz="2400" dirty="0" err="1" smtClean="0"/>
              <a:t>Thege</a:t>
            </a:r>
            <a:r>
              <a:rPr lang="hu-HU" sz="2400" dirty="0" smtClean="0"/>
              <a:t> Miklós Csillagászati Intézet </a:t>
            </a:r>
            <a:r>
              <a:rPr lang="hu-HU" sz="2400" dirty="0" err="1" smtClean="0"/>
              <a:t>kereszturi.akos</a:t>
            </a:r>
            <a:r>
              <a:rPr lang="hu-HU" sz="2400" dirty="0" smtClean="0"/>
              <a:t>@</a:t>
            </a:r>
            <a:r>
              <a:rPr lang="hu-HU" sz="2400" dirty="0" err="1" smtClean="0"/>
              <a:t>csfk.mta.hu</a:t>
            </a:r>
            <a:r>
              <a:rPr lang="hu-HU" sz="2400" dirty="0" smtClean="0"/>
              <a:t> </a:t>
            </a: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b="1" dirty="0" smtClean="0"/>
              <a:t>HOGYAN VIGYÜNK CSILLAGÁSZATOT A LABORATÓRIUMBA?</a:t>
            </a: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 smtClean="0"/>
              <a:t> </a:t>
            </a:r>
            <a:r>
              <a:rPr lang="hu-HU" sz="2200" b="1" dirty="0" smtClean="0"/>
              <a:t>Magyar Tudomány 2014. 2. szám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b="1" u="sng" dirty="0" smtClean="0">
                <a:hlinkClick r:id="rId2"/>
              </a:rPr>
              <a:t>http://www.matud.iif.hu/2014/02/07.htm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b="1" dirty="0"/>
              <a:t> </a:t>
            </a:r>
            <a:r>
              <a:rPr lang="hu-HU" dirty="0" smtClean="0"/>
              <a:t>	Az </a:t>
            </a:r>
            <a:r>
              <a:rPr lang="hu-HU" dirty="0"/>
              <a:t>interdiszciplináris kutatások korát éljük: nemcsak gyümölcsöző, de időnként elengedhetetlen is az eltérő tudományterületek közötti együttműködés. Gondoljunk csak a modern orvosi diagnosztikai izotópészlelés keretében a kémia és a biológia kölcsönhatásaira, vagy a matematikai módszereken alapuló </a:t>
            </a:r>
            <a:r>
              <a:rPr lang="hu-HU" dirty="0" err="1"/>
              <a:t>komplexológiai</a:t>
            </a:r>
            <a:r>
              <a:rPr lang="hu-HU" dirty="0"/>
              <a:t> elemzésekben egyes élőlények, személyek viselkedésének értelmezésére, avagy az internetes hálózatok kölcsönhatásrendszerének megértésére. Nem kivétel ez alól a csillagászat és a földtudomány sem, ahol az űrszondás kutatások révén ma már csillagászok geológusokkal, vegyészekkel, néha még biológusokkal is együtt dolgoznak. Az alábbiakban rövid áttekintést adunk arról, melyek azok a fő területek, ahol a műszeres laboratóriumi mérések csillagászati témakörökben segítenek.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084" y="0"/>
            <a:ext cx="74688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706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38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160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2809"/>
            <a:ext cx="9144000" cy="398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0"/>
            <a:ext cx="73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3"/>
            <a:ext cx="9144000" cy="333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94" y="0"/>
            <a:ext cx="8946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9148619" cy="484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200800" cy="68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/>
              <a:t>	Érdemes megjegyezni, hogy az itt említett témakör nem azonos a részecskefizikai vonatkozású asztrofizikai kutatásokkal, amelyeknél már régóta használnak részecskegyorsítókat és különböző detektorokat a nagyenergiájú folyamatok elemzéséhez.</a:t>
            </a:r>
          </a:p>
          <a:p>
            <a:pPr>
              <a:buNone/>
            </a:pPr>
            <a:r>
              <a:rPr lang="hu-HU" dirty="0" smtClean="0"/>
              <a:t>	A </a:t>
            </a:r>
            <a:r>
              <a:rPr lang="hu-HU" dirty="0"/>
              <a:t>cikkben bemutatandó témakörnek még nincs meghonosodott neve, sokat laboratóriumi asztrofizikának, szilárdtest-asztrofizikának, vagy </a:t>
            </a:r>
            <a:r>
              <a:rPr lang="hu-HU" dirty="0" err="1"/>
              <a:t>asztromineralógiának</a:t>
            </a:r>
            <a:r>
              <a:rPr lang="hu-HU" dirty="0"/>
              <a:t> nevezik, illetve néha egyszerűen csak a </a:t>
            </a:r>
            <a:r>
              <a:rPr lang="hu-HU" dirty="0" err="1"/>
              <a:t>planetológiához</a:t>
            </a:r>
            <a:r>
              <a:rPr lang="hu-HU" dirty="0"/>
              <a:t> (bolygótudományhoz) sorolják. Széles témakör ez, ide tartozik a meteoritok elemzése, a távoli jeges égitestek színképének vizsgálata, a születő bolygórendszerek porkorongjainak vagy a csillagközi szilárd szemcséknek a kutatása. Jellemzőjük, hogy laboratóriumi viszonyok között nyert ismeretek segítenek a távcsöves és űrszondás mérések értelmezésében. Az alábbiakban példa jelleggel mutatunk be néhány témakört, elsősorban az interdiszciplináris kapcsolatokra, összefüggésekre fektetve a hangsúlyt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javasolt szakirodalom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err="1" smtClean="0"/>
              <a:t>Bulanov</a:t>
            </a:r>
            <a:r>
              <a:rPr lang="hu-HU" dirty="0" smtClean="0"/>
              <a:t> S.V.; </a:t>
            </a:r>
            <a:r>
              <a:rPr lang="hu-HU" dirty="0" err="1" smtClean="0"/>
              <a:t>Esirkepov</a:t>
            </a:r>
            <a:r>
              <a:rPr lang="hu-HU" dirty="0" smtClean="0"/>
              <a:t> </a:t>
            </a:r>
            <a:r>
              <a:rPr lang="hu-HU" dirty="0" err="1" smtClean="0"/>
              <a:t>T.Zh</a:t>
            </a:r>
            <a:r>
              <a:rPr lang="hu-HU" dirty="0" smtClean="0"/>
              <a:t>.; </a:t>
            </a:r>
            <a:r>
              <a:rPr lang="hu-HU" dirty="0" err="1" smtClean="0"/>
              <a:t>Kando</a:t>
            </a:r>
            <a:r>
              <a:rPr lang="hu-HU" dirty="0" smtClean="0"/>
              <a:t> M.; </a:t>
            </a:r>
            <a:r>
              <a:rPr lang="hu-HU" dirty="0" err="1" smtClean="0"/>
              <a:t>Koga</a:t>
            </a:r>
            <a:r>
              <a:rPr lang="hu-HU" dirty="0" smtClean="0"/>
              <a:t> J.; </a:t>
            </a:r>
            <a:r>
              <a:rPr lang="hu-HU" dirty="0" err="1" smtClean="0"/>
              <a:t>Kondo</a:t>
            </a:r>
            <a:r>
              <a:rPr lang="hu-HU" dirty="0" smtClean="0"/>
              <a:t> K.; </a:t>
            </a:r>
            <a:r>
              <a:rPr lang="hu-HU" dirty="0" err="1" smtClean="0"/>
              <a:t>Korn</a:t>
            </a:r>
            <a:r>
              <a:rPr lang="hu-HU" dirty="0" smtClean="0"/>
              <a:t> G.: 2015,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problems</a:t>
            </a:r>
            <a:r>
              <a:rPr lang="hu-HU" dirty="0" smtClean="0"/>
              <a:t> of </a:t>
            </a:r>
            <a:r>
              <a:rPr lang="hu-HU" dirty="0" err="1" smtClean="0"/>
              <a:t>relativistic</a:t>
            </a:r>
            <a:r>
              <a:rPr lang="hu-HU" dirty="0" smtClean="0"/>
              <a:t> </a:t>
            </a:r>
            <a:r>
              <a:rPr lang="hu-HU" dirty="0" err="1" smtClean="0"/>
              <a:t>laboratory</a:t>
            </a:r>
            <a:r>
              <a:rPr lang="hu-HU" dirty="0" smtClean="0"/>
              <a:t> </a:t>
            </a:r>
            <a:r>
              <a:rPr lang="hu-HU" dirty="0" err="1" smtClean="0"/>
              <a:t>astrophysics</a:t>
            </a:r>
            <a:r>
              <a:rPr lang="hu-HU" dirty="0" smtClean="0"/>
              <a:t> and </a:t>
            </a:r>
            <a:r>
              <a:rPr lang="hu-HU" dirty="0" err="1" smtClean="0"/>
              <a:t>fundamental</a:t>
            </a:r>
            <a:r>
              <a:rPr lang="hu-HU" dirty="0" smtClean="0"/>
              <a:t> </a:t>
            </a:r>
            <a:r>
              <a:rPr lang="hu-HU" dirty="0" err="1" smtClean="0"/>
              <a:t>physics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super</a:t>
            </a:r>
            <a:r>
              <a:rPr lang="hu-HU" dirty="0" smtClean="0"/>
              <a:t> </a:t>
            </a:r>
            <a:r>
              <a:rPr lang="hu-HU" dirty="0" err="1" smtClean="0"/>
              <a:t>powerful</a:t>
            </a:r>
            <a:r>
              <a:rPr lang="hu-HU" dirty="0" smtClean="0"/>
              <a:t> </a:t>
            </a:r>
            <a:r>
              <a:rPr lang="hu-HU" dirty="0" err="1" smtClean="0"/>
              <a:t>lasers</a:t>
            </a:r>
            <a:r>
              <a:rPr lang="hu-HU" dirty="0" smtClean="0"/>
              <a:t>, </a:t>
            </a:r>
            <a:r>
              <a:rPr lang="en-US" dirty="0" smtClean="0"/>
              <a:t>Plasma Physics Reports, </a:t>
            </a:r>
            <a:r>
              <a:rPr lang="en-US" dirty="0" err="1" smtClean="0"/>
              <a:t>Vol</a:t>
            </a:r>
            <a:r>
              <a:rPr lang="hu-HU" dirty="0" smtClean="0"/>
              <a:t>.</a:t>
            </a:r>
            <a:r>
              <a:rPr lang="en-US" dirty="0" smtClean="0"/>
              <a:t>1, Issue 1, pp.1-51</a:t>
            </a:r>
            <a:endParaRPr lang="hu-HU" dirty="0" smtClean="0"/>
          </a:p>
          <a:p>
            <a:pPr>
              <a:buNone/>
            </a:pPr>
            <a:r>
              <a:rPr lang="hu-HU" dirty="0" err="1" smtClean="0"/>
              <a:t>Bulanov</a:t>
            </a:r>
            <a:r>
              <a:rPr lang="hu-HU" dirty="0" smtClean="0"/>
              <a:t> S.V.; </a:t>
            </a:r>
            <a:r>
              <a:rPr lang="hu-HU" dirty="0" err="1" smtClean="0"/>
              <a:t>Esirkepov</a:t>
            </a:r>
            <a:r>
              <a:rPr lang="hu-HU" dirty="0" smtClean="0"/>
              <a:t> </a:t>
            </a:r>
            <a:r>
              <a:rPr lang="hu-HU" dirty="0" err="1" smtClean="0"/>
              <a:t>T.Zh</a:t>
            </a:r>
            <a:r>
              <a:rPr lang="hu-HU" dirty="0" smtClean="0"/>
              <a:t>.; </a:t>
            </a:r>
            <a:r>
              <a:rPr lang="hu-HU" dirty="0" err="1" smtClean="0"/>
              <a:t>Habs</a:t>
            </a:r>
            <a:r>
              <a:rPr lang="hu-HU" dirty="0" smtClean="0"/>
              <a:t> D.; </a:t>
            </a:r>
            <a:r>
              <a:rPr lang="hu-HU" dirty="0" err="1" smtClean="0"/>
              <a:t>Pegoraro</a:t>
            </a:r>
            <a:r>
              <a:rPr lang="hu-HU" dirty="0" smtClean="0"/>
              <a:t> F.; </a:t>
            </a:r>
            <a:r>
              <a:rPr lang="hu-HU" dirty="0" err="1" smtClean="0"/>
              <a:t>Tajima</a:t>
            </a:r>
            <a:r>
              <a:rPr lang="hu-HU" dirty="0" smtClean="0"/>
              <a:t> T.: 2009, </a:t>
            </a:r>
            <a:r>
              <a:rPr lang="hu-HU" dirty="0" err="1" smtClean="0"/>
              <a:t>Relativistic</a:t>
            </a:r>
            <a:r>
              <a:rPr lang="hu-HU" dirty="0" smtClean="0"/>
              <a:t> </a:t>
            </a:r>
            <a:r>
              <a:rPr lang="hu-HU" dirty="0" err="1" smtClean="0"/>
              <a:t>laser-matter</a:t>
            </a:r>
            <a:r>
              <a:rPr lang="hu-HU" dirty="0" smtClean="0"/>
              <a:t> </a:t>
            </a:r>
            <a:r>
              <a:rPr lang="hu-HU" dirty="0" err="1" smtClean="0"/>
              <a:t>interaction</a:t>
            </a:r>
            <a:r>
              <a:rPr lang="hu-HU" dirty="0" smtClean="0"/>
              <a:t> and </a:t>
            </a:r>
            <a:r>
              <a:rPr lang="hu-HU" dirty="0" err="1" smtClean="0"/>
              <a:t>relativistic</a:t>
            </a:r>
            <a:r>
              <a:rPr lang="hu-HU" dirty="0" smtClean="0"/>
              <a:t> </a:t>
            </a:r>
            <a:r>
              <a:rPr lang="hu-HU" dirty="0" err="1" smtClean="0"/>
              <a:t>laboratory</a:t>
            </a:r>
            <a:r>
              <a:rPr lang="hu-HU" dirty="0" smtClean="0"/>
              <a:t> </a:t>
            </a:r>
            <a:r>
              <a:rPr lang="hu-HU" dirty="0" err="1" smtClean="0"/>
              <a:t>astrophysics</a:t>
            </a:r>
            <a:r>
              <a:rPr lang="hu-HU" dirty="0" smtClean="0"/>
              <a:t>, </a:t>
            </a:r>
            <a:r>
              <a:rPr lang="en-US" dirty="0" smtClean="0"/>
              <a:t>The European Physical Journal D, </a:t>
            </a:r>
            <a:r>
              <a:rPr lang="en-US" dirty="0" err="1" smtClean="0"/>
              <a:t>Vol</a:t>
            </a:r>
            <a:r>
              <a:rPr lang="hu-HU" dirty="0" smtClean="0"/>
              <a:t>.</a:t>
            </a:r>
            <a:r>
              <a:rPr lang="en-US" dirty="0" smtClean="0"/>
              <a:t>55, Issue 2, 2009, pp.483-507 </a:t>
            </a:r>
            <a:endParaRPr lang="hu-HU" dirty="0" smtClean="0"/>
          </a:p>
          <a:p>
            <a:pPr>
              <a:buNone/>
            </a:pPr>
            <a:r>
              <a:rPr lang="hu-HU" dirty="0" err="1" smtClean="0"/>
              <a:t>Bulanov</a:t>
            </a:r>
            <a:r>
              <a:rPr lang="hu-HU" dirty="0" smtClean="0"/>
              <a:t> S.V.: </a:t>
            </a:r>
            <a:r>
              <a:rPr lang="hu-HU" dirty="0" err="1" smtClean="0"/>
              <a:t>Modeling</a:t>
            </a:r>
            <a:r>
              <a:rPr lang="hu-HU" dirty="0" smtClean="0"/>
              <a:t> of </a:t>
            </a:r>
            <a:r>
              <a:rPr lang="hu-HU" dirty="0" err="1" smtClean="0"/>
              <a:t>Extreme</a:t>
            </a:r>
            <a:r>
              <a:rPr lang="hu-HU" dirty="0" smtClean="0"/>
              <a:t> </a:t>
            </a:r>
            <a:r>
              <a:rPr lang="hu-HU" dirty="0" err="1" smtClean="0"/>
              <a:t>Astrophysical</a:t>
            </a:r>
            <a:r>
              <a:rPr lang="hu-HU" dirty="0" smtClean="0"/>
              <a:t> </a:t>
            </a:r>
            <a:r>
              <a:rPr lang="en-US" dirty="0" smtClean="0"/>
              <a:t>Processes with Relativistic Laser Plasmas</a:t>
            </a:r>
            <a:r>
              <a:rPr lang="hu-HU" dirty="0" smtClean="0"/>
              <a:t>, </a:t>
            </a:r>
            <a:r>
              <a:rPr lang="hu-HU" dirty="0" smtClean="0">
                <a:hlinkClick r:id="rId2"/>
              </a:rPr>
              <a:t>https://astrosoma.wikispaces.com/file/view/bulanov_1.pdf/516691114/bulanov_1.pdf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669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/>
              <a:t>	Laboratóriumi </a:t>
            </a:r>
            <a:r>
              <a:rPr lang="hu-HU" dirty="0"/>
              <a:t>vizsgálatok keretében a csillagászatban is megfigyelt anyagfejlődés minden legfontosabb lépcsőfokát tanulmányozni tudjuk. A hűvös csillaglégkörökben és csillagok anyagkiáramlásaiban kezdődik a szilárd szemcsék összeállása, ami a csillagközi anyagban folytatódik. Mindezek elemzését a laboratóriumban vákuum és alacsony hőmérséklet segíti. Az ilyen viszonyok között „legyártott” ásványszemcsék a csillaglégköröket vagy a csillagközi sugárzást befolyásoló ritka anyagot leíró modellek pontosításában segítenek (Tóth et </a:t>
            </a:r>
            <a:r>
              <a:rPr lang="hu-HU" dirty="0" err="1"/>
              <a:t>al</a:t>
            </a:r>
            <a:r>
              <a:rPr lang="hu-HU" dirty="0"/>
              <a:t>., 2000). A módszerrel a csillagoknál a kiáramlás jellege, az eltérő mélységű rétegek közötti keveredés mikéntje jellemezhető, megállapítható, hogy zajlik-e egyensúlyi kristályosodás. Az is vizsgálható, hogy mennyire gyakoriak az oxigénatomok, amelyektől oxidálódhat a gyakori szén. Míg oxigénbőség esetében oxidok és szilikátok, az ellenkező esetben grafit, gyémánt és karbid keletkezik nagy mennyiségben. Így születik az alapanyag, amiből a sűrű, átlátszatlan csillagközi felhők összeállnak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r>
              <a:rPr lang="hu-HU" sz="2800" i="1" dirty="0" smtClean="0"/>
              <a:t>Csillagfüsttől poros világűr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 smtClean="0"/>
              <a:t>      A </a:t>
            </a:r>
            <a:r>
              <a:rPr lang="hu-HU" dirty="0"/>
              <a:t>csillagközi anyag ásványi szerkezetére a rajta áthaladó sugárzásban mutatkozó elnyelési vonalak alapján lehet következtetni </a:t>
            </a:r>
            <a:r>
              <a:rPr lang="hu-HU" i="1" dirty="0"/>
              <a:t>(1. ábra). </a:t>
            </a:r>
            <a:r>
              <a:rPr lang="hu-HU" dirty="0"/>
              <a:t>A 0,22 </a:t>
            </a:r>
            <a:r>
              <a:rPr lang="hu-HU" dirty="0" err="1"/>
              <a:t>µm</a:t>
            </a:r>
            <a:r>
              <a:rPr lang="hu-HU" dirty="0"/>
              <a:t> hullámhossz körül mutatkozó kioltás szerint gyakoriak az amorf szénszemcsék, a 9,7 és 18 </a:t>
            </a:r>
            <a:r>
              <a:rPr lang="hu-HU" dirty="0" err="1"/>
              <a:t>µm-es</a:t>
            </a:r>
            <a:r>
              <a:rPr lang="hu-HU" dirty="0"/>
              <a:t> vonalak SiO</a:t>
            </a:r>
            <a:r>
              <a:rPr lang="hu-HU" baseline="-25000" dirty="0"/>
              <a:t>4</a:t>
            </a:r>
            <a:r>
              <a:rPr lang="hu-HU" dirty="0"/>
              <a:t>-tetraéderek jelenlétére is utalnak. Emellett még számos anyag előfordulására következtetnek a különféle színképvonalakból, a fontosabbakról az </a:t>
            </a:r>
            <a:r>
              <a:rPr lang="hu-HU" i="1" dirty="0"/>
              <a:t>1. táblázat </a:t>
            </a:r>
            <a:r>
              <a:rPr lang="hu-HU" dirty="0"/>
              <a:t>ad áttekintést.</a:t>
            </a:r>
          </a:p>
          <a:p>
            <a:pPr>
              <a:buNone/>
            </a:pPr>
            <a:r>
              <a:rPr lang="hu-HU" dirty="0"/>
              <a:t>  </a:t>
            </a: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 smtClean="0"/>
          </a:p>
          <a:p>
            <a:pPr>
              <a:buNone/>
            </a:pPr>
            <a:endParaRPr lang="hu-HU" i="1" dirty="0"/>
          </a:p>
          <a:p>
            <a:pPr>
              <a:buNone/>
            </a:pPr>
            <a:endParaRPr lang="hu-HU" i="1" dirty="0" smtClean="0"/>
          </a:p>
          <a:p>
            <a:pPr>
              <a:buNone/>
            </a:pPr>
            <a:r>
              <a:rPr lang="hu-HU" i="1" dirty="0"/>
              <a:t>	</a:t>
            </a:r>
            <a:endParaRPr lang="hu-HU" i="1" dirty="0" smtClean="0"/>
          </a:p>
          <a:p>
            <a:pPr>
              <a:buNone/>
            </a:pPr>
            <a:endParaRPr lang="hu-HU" i="1" dirty="0"/>
          </a:p>
          <a:p>
            <a:pPr>
              <a:buNone/>
            </a:pPr>
            <a:r>
              <a:rPr lang="hu-HU" i="1" dirty="0" smtClean="0"/>
              <a:t>	</a:t>
            </a:r>
          </a:p>
          <a:p>
            <a:pPr>
              <a:buNone/>
            </a:pPr>
            <a:r>
              <a:rPr lang="hu-HU" i="1" dirty="0"/>
              <a:t>	</a:t>
            </a:r>
            <a:endParaRPr lang="hu-HU" i="1" dirty="0" smtClean="0"/>
          </a:p>
          <a:p>
            <a:pPr>
              <a:buNone/>
            </a:pPr>
            <a:r>
              <a:rPr lang="hu-HU" i="1" dirty="0" smtClean="0"/>
              <a:t>      1</a:t>
            </a:r>
            <a:r>
              <a:rPr lang="hu-HU" i="1" dirty="0"/>
              <a:t>. ábra:</a:t>
            </a:r>
            <a:r>
              <a:rPr lang="hu-HU" dirty="0"/>
              <a:t> A W33A jelű </a:t>
            </a:r>
            <a:r>
              <a:rPr lang="hu-HU" dirty="0" err="1"/>
              <a:t>protocsillag</a:t>
            </a:r>
            <a:r>
              <a:rPr lang="hu-HU" dirty="0"/>
              <a:t> körüli anyagfelhőben infravörös színképelemzéssel kimutatott jegek. A keskeny csúcsokat létrehozó anyagok pontos összetétele könnyebben, a szélesebb minimumokat létrehozóké nehezebben </a:t>
            </a:r>
            <a:r>
              <a:rPr lang="hu-HU" dirty="0" smtClean="0"/>
              <a:t>azonosítható </a:t>
            </a:r>
            <a:r>
              <a:rPr lang="hu-HU" dirty="0"/>
              <a:t>(</a:t>
            </a:r>
            <a:r>
              <a:rPr lang="hu-HU" dirty="0" err="1"/>
              <a:t>Gibb</a:t>
            </a:r>
            <a:r>
              <a:rPr lang="hu-HU" dirty="0"/>
              <a:t> et </a:t>
            </a:r>
            <a:r>
              <a:rPr lang="hu-HU" dirty="0" err="1"/>
              <a:t>al</a:t>
            </a:r>
            <a:r>
              <a:rPr lang="hu-HU" dirty="0"/>
              <a:t>., 2000). </a:t>
            </a:r>
          </a:p>
        </p:txBody>
      </p:sp>
      <p:pic>
        <p:nvPicPr>
          <p:cNvPr id="4" name="Kép 3" descr="Keresz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492896"/>
            <a:ext cx="421216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79512" y="188645"/>
          <a:ext cx="8964488" cy="6124601"/>
        </p:xfrm>
        <a:graphic>
          <a:graphicData uri="http://schemas.openxmlformats.org/drawingml/2006/table">
            <a:tbl>
              <a:tblPr/>
              <a:tblGrid>
                <a:gridCol w="4482244"/>
                <a:gridCol w="4482244"/>
              </a:tblGrid>
              <a:tr h="608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latin typeface="Arial"/>
                          <a:ea typeface="Times New Roman"/>
                          <a:cs typeface="Times New Roman"/>
                        </a:rPr>
                        <a:t>               összetevő </a:t>
                      </a:r>
                      <a:endParaRPr lang="hu-H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Arial"/>
                          <a:ea typeface="Times New Roman"/>
                          <a:cs typeface="Times New Roman"/>
                        </a:rPr>
                        <a:t>színképi jellemzők, elnyelési csúcsok</a:t>
                      </a:r>
                      <a:endParaRPr lang="hu-H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4001"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amorf szén, sokgyűrűs </a:t>
                      </a:r>
                      <a:b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aromás szénhidrogének (PAH)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≈200 nm: UV-elnyelés, 3,4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μm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: C-H abszorpció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2718"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nanogyémántok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"/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2,9 μm: C-H abszorpció, távoli UV-abszorpció, </a:t>
                      </a:r>
                      <a:b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22 μm-es csúcs</a:t>
                      </a:r>
                      <a:endParaRPr lang="hu-H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000"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grafitszemcsék 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"/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217,5 nm-es csúcs</a:t>
                      </a:r>
                      <a:endParaRPr lang="hu-H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000"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szilícium-karbid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11,2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μm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 körüli széles csúcs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000">
                <a:tc>
                  <a:txBody>
                    <a:bodyPr/>
                    <a:lstStyle/>
                    <a:p>
                      <a:pPr marL="95250"/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amorf szilikát ((Fe,Mg)SiO</a:t>
                      </a:r>
                      <a:r>
                        <a:rPr lang="hu-HU" sz="2000" baseline="-2500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hu-H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9,7 és 18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μm-es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 csúcs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000">
                <a:tc>
                  <a:txBody>
                    <a:bodyPr/>
                    <a:lstStyle/>
                    <a:p>
                      <a:pPr marL="95250"/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korund (Al</a:t>
                      </a:r>
                      <a:r>
                        <a:rPr lang="hu-HU" sz="20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hu-HU" sz="2000" baseline="-25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) </a:t>
                      </a:r>
                      <a:endParaRPr lang="hu-H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12–13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μm-es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 csúcs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000"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spinell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 ((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,Mg)Al</a:t>
                      </a:r>
                      <a:r>
                        <a:rPr lang="hu-HU" sz="2000" baseline="-25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hu-HU" sz="2000" baseline="-250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) 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12–13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μm-es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 csúcs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000"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kristályos szilikát (kozmikus </a:t>
                      </a:r>
                      <a:b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sugárzástól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amorfizálódik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11,3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μm-es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olivincsúcs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 a 10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μm-es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 szilikátcsúcsban, </a:t>
                      </a:r>
                      <a:r>
                        <a:rPr lang="hu-HU" sz="2000" dirty="0" smtClean="0">
                          <a:latin typeface="Arial"/>
                          <a:ea typeface="Times New Roman"/>
                          <a:cs typeface="Times New Roman"/>
                        </a:rPr>
                        <a:t>33 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és 69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μm-nél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000">
                <a:tc>
                  <a:txBody>
                    <a:bodyPr/>
                    <a:lstStyle/>
                    <a:p>
                      <a:pPr marL="95250"/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poláros vízjég</a:t>
                      </a:r>
                      <a:endParaRPr lang="hu-H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3, 6, 12, 45, 60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μm-es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 csúcsok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000">
                <a:tc>
                  <a:txBody>
                    <a:bodyPr/>
                    <a:lstStyle/>
                    <a:p>
                      <a:pPr marL="95250"/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nem poláros jegek (N</a:t>
                      </a:r>
                      <a:r>
                        <a:rPr lang="hu-HU" sz="20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hu-H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indirekt hatás más vonalaknál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8479">
                <a:tc>
                  <a:txBody>
                    <a:bodyPr/>
                    <a:lstStyle/>
                    <a:p>
                      <a:pPr marL="95250"/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nem poláros jegek (CO, CO</a:t>
                      </a:r>
                      <a:r>
                        <a:rPr lang="hu-HU" sz="20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hu-H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4,67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μm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: CO, 4,27 és 15,2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μm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: CO</a:t>
                      </a:r>
                      <a:r>
                        <a:rPr lang="hu-HU" sz="2000" baseline="-25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 csúcsa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000">
                <a:tc>
                  <a:txBody>
                    <a:bodyPr/>
                    <a:lstStyle/>
                    <a:p>
                      <a:pPr marL="95250"/>
                      <a:r>
                        <a:rPr lang="hu-HU" sz="2000">
                          <a:latin typeface="Arial"/>
                          <a:ea typeface="Times New Roman"/>
                          <a:cs typeface="Times New Roman"/>
                        </a:rPr>
                        <a:t>MgS, CaS, SiS</a:t>
                      </a:r>
                      <a:r>
                        <a:rPr lang="hu-HU" sz="20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hu-H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"/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28, 40 és 22 </a:t>
                      </a:r>
                      <a:r>
                        <a:rPr lang="hu-HU" sz="2000" dirty="0" err="1">
                          <a:latin typeface="Arial"/>
                          <a:ea typeface="Times New Roman"/>
                          <a:cs typeface="Times New Roman"/>
                        </a:rPr>
                        <a:t>μm-es</a:t>
                      </a:r>
                      <a:r>
                        <a:rPr lang="hu-HU" sz="2000" dirty="0">
                          <a:latin typeface="Arial"/>
                          <a:ea typeface="Times New Roman"/>
                          <a:cs typeface="Times New Roman"/>
                        </a:rPr>
                        <a:t> csúcsok</a:t>
                      </a:r>
                      <a:endParaRPr lang="hu-H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1907704" y="648866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/>
              <a:t>1. táblázat:</a:t>
            </a:r>
            <a:r>
              <a:rPr lang="hu-HU" dirty="0"/>
              <a:t> Csillagközi szemcsék ásványtani felosztása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r>
              <a:rPr lang="hu-HU" dirty="0" smtClean="0"/>
              <a:t>     A </a:t>
            </a:r>
            <a:r>
              <a:rPr lang="hu-HU" dirty="0"/>
              <a:t>csillagközi anyagban tovább alakulnak a korábban kivált szilárd szemcsék. Lassú </a:t>
            </a:r>
            <a:r>
              <a:rPr lang="hu-HU" dirty="0" err="1"/>
              <a:t>amorfizáció</a:t>
            </a:r>
            <a:r>
              <a:rPr lang="hu-HU" dirty="0"/>
              <a:t> zajlik; a kozmikus sugaraktól, a fiatal csillaghalmazok közelében az UV-sugárzástól </a:t>
            </a:r>
            <a:r>
              <a:rPr lang="hu-HU" dirty="0" err="1"/>
              <a:t>fotoevaporáció</a:t>
            </a:r>
            <a:r>
              <a:rPr lang="hu-HU" dirty="0"/>
              <a:t> lép fel (szilárd szemcsék felszíne gázfázisba szublimál), emellett főleg a szupernóvák lökéshullámainak fűtő hatása is érezhető. Az UV-sugárzástól nemcsak bomlik a molekulaszerkezet, de polimerizáció is fellép.</a:t>
            </a:r>
          </a:p>
          <a:p>
            <a:pPr>
              <a:buNone/>
            </a:pPr>
            <a:r>
              <a:rPr lang="hu-HU" dirty="0" smtClean="0"/>
              <a:t>	A </a:t>
            </a:r>
            <a:r>
              <a:rPr lang="hu-HU" dirty="0"/>
              <a:t>csillagközi anyag elemzése mesterséges szimulánsokkal is lehetséges. Ennek keretében laboratóriumban szimulált csillagközi viszonyok között port kondenzálnak ki, majd annak jellemzőit, szerkezetét és a használt „alapanyagok” függvényében kialakuló összetételét, ásványi szerkezetét vizsgálják. A vákuumban lézerrel elpárologtatott, többnyire szilikát- vagy széntartalmú anyag mikroszkopikus részecskék formájában szabadul fel. Vizsgálható az így létrehozott kristályok „felhője”, vagy azok egy hideg felületre kicsapathatók, és így elemezhetők a mesterségesen képzett kristályok. A mikroszkopikus szemcseméretű por legyártásához lézert, </a:t>
            </a:r>
            <a:r>
              <a:rPr lang="hu-HU" dirty="0" err="1"/>
              <a:t>fotolízist</a:t>
            </a:r>
            <a:r>
              <a:rPr lang="hu-HU" dirty="0"/>
              <a:t>, plazmasugarat használnak. Az eddigi elemzések során kiderült például, hogy az amorf csillagközi vízjégben az oxigénatomok és szén-monoxid-molekulák a szublimációs hőmérsékletük felett is a H</a:t>
            </a:r>
            <a:r>
              <a:rPr lang="hu-HU" baseline="-25000" dirty="0"/>
              <a:t>2</a:t>
            </a:r>
            <a:r>
              <a:rPr lang="hu-HU" dirty="0"/>
              <a:t>O-molekulák között kötötten megmaradhatnak, és a szilárd közegben könnyen alkotnak CO</a:t>
            </a:r>
            <a:r>
              <a:rPr lang="hu-HU" baseline="-25000" dirty="0"/>
              <a:t>2</a:t>
            </a:r>
            <a:r>
              <a:rPr lang="hu-HU" dirty="0"/>
              <a:t>-molekulákat, akár UV-sugárzás és kozmikus sugarak hiányában is </a:t>
            </a:r>
            <a:r>
              <a:rPr lang="hu-HU" i="1" dirty="0"/>
              <a:t>(2. ábra</a:t>
            </a:r>
            <a:r>
              <a:rPr lang="hu-HU" i="1" dirty="0" smtClean="0"/>
              <a:t>).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910</Words>
  <Application>Microsoft Office PowerPoint</Application>
  <PresentationFormat>Diavetítés a képernyőre (4:3 oldalarány)</PresentationFormat>
  <Paragraphs>144</Paragraphs>
  <Slides>50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1" baseType="lpstr">
      <vt:lpstr>Office-téma</vt:lpstr>
      <vt:lpstr>1. dia</vt:lpstr>
      <vt:lpstr>2. dia</vt:lpstr>
      <vt:lpstr>Tartalom</vt:lpstr>
      <vt:lpstr>Kereszturi Ákos PhD, MTA CSFK Konkoly Thege Miklós Csillagászati Intézet kereszturi.akos@csfk.mta.hu  HOGYAN VIGYÜNK CSILLAGÁSZATOT A LABORATÓRIUMBA?  Magyar Tudomány 2014. 2. szám http://www.matud.iif.hu/2014/02/07.htm</vt:lpstr>
      <vt:lpstr>5. dia</vt:lpstr>
      <vt:lpstr>6. dia</vt:lpstr>
      <vt:lpstr>Csillagfüsttől poros világűr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A Naprendszer mikroszkóp alatt</vt:lpstr>
      <vt:lpstr>17. dia</vt:lpstr>
      <vt:lpstr>18. dia</vt:lpstr>
      <vt:lpstr>Jegek és porok a nagyobb égitesteken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   Dr. Földes István tudományos tanácsadó, MTA Wigner Fizikai Kutatóközpont  Hasonlóság fizikai rendszerek között   </vt:lpstr>
      <vt:lpstr>32. dia</vt:lpstr>
      <vt:lpstr>33. dia</vt:lpstr>
      <vt:lpstr>34. dia</vt:lpstr>
      <vt:lpstr>35. dia</vt:lpstr>
      <vt:lpstr>36. dia</vt:lpstr>
      <vt:lpstr>37. dia</vt:lpstr>
      <vt:lpstr>38. dia</vt:lpstr>
      <vt:lpstr>IRODALOM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További javasolt szakirodalom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szatmary</dc:creator>
  <cp:lastModifiedBy>szatmary</cp:lastModifiedBy>
  <cp:revision>51</cp:revision>
  <dcterms:created xsi:type="dcterms:W3CDTF">2015-03-22T14:56:49Z</dcterms:created>
  <dcterms:modified xsi:type="dcterms:W3CDTF">2015-06-09T08:52:43Z</dcterms:modified>
</cp:coreProperties>
</file>