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BD3D0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360" cap="sq">
            <a:noFill/>
            <a:miter lim="800000"/>
            <a:headEnd/>
            <a:tailEnd/>
          </a:ln>
          <a:effectLst/>
        </p:spPr>
        <p:txBody>
          <a:bodyPr wrap="none" anchor="ctr"/>
          <a:lstStyle/>
          <a:p>
            <a:endParaRPr lang="hu-HU"/>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endParaRPr lang="hu-HU"/>
          </a:p>
        </p:txBody>
      </p:sp>
      <p:sp>
        <p:nvSpPr>
          <p:cNvPr id="2051" name="Text Box 3"/>
          <p:cNvSpPr txBox="1">
            <a:spLocks noChangeArrowheads="1"/>
          </p:cNvSpPr>
          <p:nvPr/>
        </p:nvSpPr>
        <p:spPr bwMode="auto">
          <a:xfrm>
            <a:off x="0" y="0"/>
            <a:ext cx="2971800" cy="457200"/>
          </a:xfrm>
          <a:prstGeom prst="rect">
            <a:avLst/>
          </a:prstGeom>
          <a:noFill/>
          <a:ln w="9525" cap="flat">
            <a:noFill/>
            <a:round/>
            <a:headEnd/>
            <a:tailEnd/>
          </a:ln>
          <a:effectLst/>
        </p:spPr>
        <p:txBody>
          <a:bodyPr wrap="none" anchor="ctr"/>
          <a:lstStyle/>
          <a:p>
            <a:endParaRPr lang="hu-HU"/>
          </a:p>
        </p:txBody>
      </p:sp>
      <p:sp>
        <p:nvSpPr>
          <p:cNvPr id="2052" name="Rectangle 4"/>
          <p:cNvSpPr>
            <a:spLocks noGrp="1" noChangeArrowheads="1"/>
          </p:cNvSpPr>
          <p:nvPr>
            <p:ph type="dt"/>
          </p:nvPr>
        </p:nvSpPr>
        <p:spPr bwMode="auto">
          <a:xfrm>
            <a:off x="3884613" y="0"/>
            <a:ext cx="2968625" cy="45402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pitchFamily="32" charset="0"/>
                <a:cs typeface="DejaVu Sans" charset="0"/>
              </a:defRPr>
            </a:lvl1pPr>
          </a:lstStyle>
          <a:p>
            <a:endParaRPr lang="hu-HU"/>
          </a:p>
        </p:txBody>
      </p:sp>
      <p:sp>
        <p:nvSpPr>
          <p:cNvPr id="2053" name="Rectangle 5"/>
          <p:cNvSpPr>
            <a:spLocks noGrp="1" noRot="1" noChangeAspect="1" noChangeArrowheads="1"/>
          </p:cNvSpPr>
          <p:nvPr>
            <p:ph type="sldImg"/>
          </p:nvPr>
        </p:nvSpPr>
        <p:spPr bwMode="auto">
          <a:xfrm>
            <a:off x="1143000" y="685800"/>
            <a:ext cx="4568825" cy="3425825"/>
          </a:xfrm>
          <a:prstGeom prst="rect">
            <a:avLst/>
          </a:prstGeom>
          <a:noFill/>
          <a:ln w="12600" cap="sq">
            <a:solidFill>
              <a:srgbClr val="000000"/>
            </a:solidFill>
            <a:miter lim="800000"/>
            <a:headEnd/>
            <a:tailEnd/>
          </a:ln>
          <a:effectLst/>
        </p:spPr>
      </p:sp>
      <p:sp>
        <p:nvSpPr>
          <p:cNvPr id="2054" name="Rectangle 6"/>
          <p:cNvSpPr>
            <a:spLocks noGrp="1" noChangeArrowheads="1"/>
          </p:cNvSpPr>
          <p:nvPr>
            <p:ph type="body"/>
          </p:nvPr>
        </p:nvSpPr>
        <p:spPr bwMode="auto">
          <a:xfrm>
            <a:off x="685800" y="4343400"/>
            <a:ext cx="5483225" cy="411162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endParaRPr lang="hu-HU" smtClean="0"/>
          </a:p>
        </p:txBody>
      </p:sp>
      <p:sp>
        <p:nvSpPr>
          <p:cNvPr id="2055" name="Text Box 7"/>
          <p:cNvSpPr txBox="1">
            <a:spLocks noChangeArrowheads="1"/>
          </p:cNvSpPr>
          <p:nvPr/>
        </p:nvSpPr>
        <p:spPr bwMode="auto">
          <a:xfrm>
            <a:off x="0" y="8685213"/>
            <a:ext cx="2971800" cy="457200"/>
          </a:xfrm>
          <a:prstGeom prst="rect">
            <a:avLst/>
          </a:prstGeom>
          <a:noFill/>
          <a:ln w="9525" cap="flat">
            <a:noFill/>
            <a:round/>
            <a:headEnd/>
            <a:tailEnd/>
          </a:ln>
          <a:effectLst/>
        </p:spPr>
        <p:txBody>
          <a:bodyPr wrap="none" anchor="ctr"/>
          <a:lstStyle/>
          <a:p>
            <a:endParaRPr lang="hu-HU"/>
          </a:p>
        </p:txBody>
      </p:sp>
      <p:sp>
        <p:nvSpPr>
          <p:cNvPr id="2056" name="Rectangle 8"/>
          <p:cNvSpPr>
            <a:spLocks noGrp="1" noChangeArrowheads="1"/>
          </p:cNvSpPr>
          <p:nvPr>
            <p:ph type="sldNum"/>
          </p:nvPr>
        </p:nvSpPr>
        <p:spPr bwMode="auto">
          <a:xfrm>
            <a:off x="3884613" y="8685213"/>
            <a:ext cx="2968625" cy="454025"/>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pitchFamily="32" charset="0"/>
                <a:cs typeface="DejaVu Sans" charset="0"/>
              </a:defRPr>
            </a:lvl1pPr>
          </a:lstStyle>
          <a:p>
            <a:fld id="{68C6F600-A340-4AE1-90E9-0554EE238F45}" type="slidenum">
              <a:rPr lang="hu-HU"/>
              <a:pPr/>
              <a:t>‹#›</a:t>
            </a:fld>
            <a:endParaRPr lang="hu-HU"/>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FF798DBD-90D4-44AE-A5CA-E51BCAE315BB}" type="slidenum">
              <a:rPr lang="hu-HU"/>
              <a:pPr/>
              <a:t>1</a:t>
            </a:fld>
            <a:endParaRPr lang="hu-HU"/>
          </a:p>
        </p:txBody>
      </p:sp>
      <p:sp>
        <p:nvSpPr>
          <p:cNvPr id="972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7282"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71B0105F-0569-43E9-AF93-E7BD110AE8F2}" type="slidenum">
              <a:rPr lang="hu-HU"/>
              <a:pPr/>
              <a:t>10</a:t>
            </a:fld>
            <a:endParaRPr lang="hu-HU"/>
          </a:p>
        </p:txBody>
      </p:sp>
      <p:sp>
        <p:nvSpPr>
          <p:cNvPr id="1064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6498"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2CA7E481-2284-49C6-9166-E52C69D59894}" type="slidenum">
              <a:rPr lang="hu-HU"/>
              <a:pPr/>
              <a:t>11</a:t>
            </a:fld>
            <a:endParaRPr lang="hu-HU"/>
          </a:p>
        </p:txBody>
      </p:sp>
      <p:sp>
        <p:nvSpPr>
          <p:cNvPr id="1075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7522"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8E295973-FC30-4E90-B053-3CBD7E5BFF54}" type="slidenum">
              <a:rPr lang="hu-HU"/>
              <a:pPr/>
              <a:t>12</a:t>
            </a:fld>
            <a:endParaRPr lang="hu-HU"/>
          </a:p>
        </p:txBody>
      </p:sp>
      <p:sp>
        <p:nvSpPr>
          <p:cNvPr id="1085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546"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727A6-D11C-4BF2-AD62-6CEA6048346B}" type="slidenum">
              <a:rPr lang="hu-HU"/>
              <a:pPr/>
              <a:t>13</a:t>
            </a:fld>
            <a:endParaRPr lang="hu-HU"/>
          </a:p>
        </p:txBody>
      </p:sp>
      <p:sp>
        <p:nvSpPr>
          <p:cNvPr id="1095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9570"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28AF083B-BAEC-4165-AB0B-B9143415AECC}" type="slidenum">
              <a:rPr lang="hu-HU"/>
              <a:pPr/>
              <a:t>14</a:t>
            </a:fld>
            <a:endParaRPr lang="hu-HU"/>
          </a:p>
        </p:txBody>
      </p:sp>
      <p:sp>
        <p:nvSpPr>
          <p:cNvPr id="1105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594"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6BF11154-CAD2-4280-AC5C-AAB685F7CC89}" type="slidenum">
              <a:rPr lang="hu-HU"/>
              <a:pPr/>
              <a:t>15</a:t>
            </a:fld>
            <a:endParaRPr lang="hu-HU"/>
          </a:p>
        </p:txBody>
      </p:sp>
      <p:sp>
        <p:nvSpPr>
          <p:cNvPr id="1116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1618"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3F3B43A2-7DC4-414B-B2D7-9B4844EB590E}" type="slidenum">
              <a:rPr lang="hu-HU"/>
              <a:pPr/>
              <a:t>16</a:t>
            </a:fld>
            <a:endParaRPr lang="hu-HU"/>
          </a:p>
        </p:txBody>
      </p:sp>
      <p:sp>
        <p:nvSpPr>
          <p:cNvPr id="1126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42"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1C83C1D0-F4D0-4025-8F96-6095C57892B4}" type="slidenum">
              <a:rPr lang="hu-HU"/>
              <a:pPr/>
              <a:t>17</a:t>
            </a:fld>
            <a:endParaRPr lang="hu-HU"/>
          </a:p>
        </p:txBody>
      </p:sp>
      <p:sp>
        <p:nvSpPr>
          <p:cNvPr id="1136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3666"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A4051160-688A-4064-B4EB-BF89F6E06AE5}" type="slidenum">
              <a:rPr lang="hu-HU"/>
              <a:pPr/>
              <a:t>18</a:t>
            </a:fld>
            <a:endParaRPr lang="hu-HU"/>
          </a:p>
        </p:txBody>
      </p:sp>
      <p:sp>
        <p:nvSpPr>
          <p:cNvPr id="1146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690"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0405C516-A558-4CC7-8A5F-F4B27FC699EA}" type="slidenum">
              <a:rPr lang="hu-HU"/>
              <a:pPr/>
              <a:t>19</a:t>
            </a:fld>
            <a:endParaRPr lang="hu-HU"/>
          </a:p>
        </p:txBody>
      </p:sp>
      <p:sp>
        <p:nvSpPr>
          <p:cNvPr id="1157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5714"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C4DA83E7-3894-479A-9492-6EDD1B00E722}" type="slidenum">
              <a:rPr lang="hu-HU"/>
              <a:pPr/>
              <a:t>2</a:t>
            </a:fld>
            <a:endParaRPr lang="hu-HU"/>
          </a:p>
        </p:txBody>
      </p:sp>
      <p:sp>
        <p:nvSpPr>
          <p:cNvPr id="983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306"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6E9F7A5A-D362-4470-B6EC-C70B50C167F5}" type="slidenum">
              <a:rPr lang="hu-HU"/>
              <a:pPr/>
              <a:t>20</a:t>
            </a:fld>
            <a:endParaRPr lang="hu-HU"/>
          </a:p>
        </p:txBody>
      </p:sp>
      <p:sp>
        <p:nvSpPr>
          <p:cNvPr id="1167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738"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45F4DCB0-0C7F-4997-8BBC-3BFC0C0340BA}" type="slidenum">
              <a:rPr lang="hu-HU"/>
              <a:pPr/>
              <a:t>21</a:t>
            </a:fld>
            <a:endParaRPr lang="hu-HU"/>
          </a:p>
        </p:txBody>
      </p:sp>
      <p:sp>
        <p:nvSpPr>
          <p:cNvPr id="1177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7762"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D4DA3E19-1F3F-4ADF-B8A7-EB75C2C317C2}" type="slidenum">
              <a:rPr lang="hu-HU"/>
              <a:pPr/>
              <a:t>22</a:t>
            </a:fld>
            <a:endParaRPr lang="hu-HU"/>
          </a:p>
        </p:txBody>
      </p:sp>
      <p:sp>
        <p:nvSpPr>
          <p:cNvPr id="1187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8786"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137C87A4-26FF-467C-8857-7B3085B26959}" type="slidenum">
              <a:rPr lang="hu-HU"/>
              <a:pPr/>
              <a:t>23</a:t>
            </a:fld>
            <a:endParaRPr lang="hu-HU"/>
          </a:p>
        </p:txBody>
      </p:sp>
      <p:sp>
        <p:nvSpPr>
          <p:cNvPr id="1198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9810"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E72392F7-3DEA-4878-8DD0-5EB3EE406DE2}" type="slidenum">
              <a:rPr lang="hu-HU"/>
              <a:pPr/>
              <a:t>24</a:t>
            </a:fld>
            <a:endParaRPr lang="hu-HU"/>
          </a:p>
        </p:txBody>
      </p:sp>
      <p:sp>
        <p:nvSpPr>
          <p:cNvPr id="1208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0834"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36EC70C3-1D13-471E-9595-E95D5879747C}" type="slidenum">
              <a:rPr lang="hu-HU"/>
              <a:pPr/>
              <a:t>25</a:t>
            </a:fld>
            <a:endParaRPr lang="hu-HU"/>
          </a:p>
        </p:txBody>
      </p:sp>
      <p:sp>
        <p:nvSpPr>
          <p:cNvPr id="1218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1858"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4CFABA1B-B77D-4FA8-942C-32B6866DB475}" type="slidenum">
              <a:rPr lang="hu-HU"/>
              <a:pPr/>
              <a:t>26</a:t>
            </a:fld>
            <a:endParaRPr lang="hu-HU"/>
          </a:p>
        </p:txBody>
      </p:sp>
      <p:sp>
        <p:nvSpPr>
          <p:cNvPr id="1228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2882"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AD355439-7D65-4557-85F2-F6664DEFF5C1}" type="slidenum">
              <a:rPr lang="hu-HU"/>
              <a:pPr/>
              <a:t>27</a:t>
            </a:fld>
            <a:endParaRPr lang="hu-HU"/>
          </a:p>
        </p:txBody>
      </p:sp>
      <p:sp>
        <p:nvSpPr>
          <p:cNvPr id="1239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3906"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9A0FA6C3-3291-4126-9B65-4D8207BC993F}" type="slidenum">
              <a:rPr lang="hu-HU"/>
              <a:pPr/>
              <a:t>28</a:t>
            </a:fld>
            <a:endParaRPr lang="hu-HU"/>
          </a:p>
        </p:txBody>
      </p:sp>
      <p:sp>
        <p:nvSpPr>
          <p:cNvPr id="1249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930"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3DD21445-92AE-41E2-BB02-1D8B470D8D32}" type="slidenum">
              <a:rPr lang="hu-HU"/>
              <a:pPr/>
              <a:t>29</a:t>
            </a:fld>
            <a:endParaRPr lang="hu-HU"/>
          </a:p>
        </p:txBody>
      </p:sp>
      <p:sp>
        <p:nvSpPr>
          <p:cNvPr id="1259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5954"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BF6C785D-1766-4304-91B0-475A0E787CB7}" type="slidenum">
              <a:rPr lang="hu-HU"/>
              <a:pPr/>
              <a:t>3</a:t>
            </a:fld>
            <a:endParaRPr lang="hu-HU"/>
          </a:p>
        </p:txBody>
      </p:sp>
      <p:sp>
        <p:nvSpPr>
          <p:cNvPr id="993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330"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AB0D3347-28EF-4580-9D32-F50088E77D6B}" type="slidenum">
              <a:rPr lang="hu-HU"/>
              <a:pPr/>
              <a:t>30</a:t>
            </a:fld>
            <a:endParaRPr lang="hu-HU"/>
          </a:p>
        </p:txBody>
      </p:sp>
      <p:sp>
        <p:nvSpPr>
          <p:cNvPr id="1269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6978"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759E65E1-34E5-4EB4-9220-0F30ADA3A54C}" type="slidenum">
              <a:rPr lang="hu-HU"/>
              <a:pPr/>
              <a:t>31</a:t>
            </a:fld>
            <a:endParaRPr lang="hu-HU"/>
          </a:p>
        </p:txBody>
      </p:sp>
      <p:sp>
        <p:nvSpPr>
          <p:cNvPr id="1280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8002"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AFAFF334-F114-49EF-B2A0-107909742AB5}" type="slidenum">
              <a:rPr lang="hu-HU"/>
              <a:pPr/>
              <a:t>32</a:t>
            </a:fld>
            <a:endParaRPr lang="hu-HU"/>
          </a:p>
        </p:txBody>
      </p:sp>
      <p:sp>
        <p:nvSpPr>
          <p:cNvPr id="1290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9026"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D3348B09-9814-409C-915B-EC5874A61224}" type="slidenum">
              <a:rPr lang="hu-HU"/>
              <a:pPr/>
              <a:t>33</a:t>
            </a:fld>
            <a:endParaRPr lang="hu-HU"/>
          </a:p>
        </p:txBody>
      </p:sp>
      <p:sp>
        <p:nvSpPr>
          <p:cNvPr id="1300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0050"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80CD4486-9356-4CDF-B948-E289F7A3CF19}" type="slidenum">
              <a:rPr lang="hu-HU"/>
              <a:pPr/>
              <a:t>34</a:t>
            </a:fld>
            <a:endParaRPr lang="hu-HU"/>
          </a:p>
        </p:txBody>
      </p:sp>
      <p:sp>
        <p:nvSpPr>
          <p:cNvPr id="1310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1074"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D83B1BC4-5F46-44A5-9FE5-D2D169BB2C1D}" type="slidenum">
              <a:rPr lang="hu-HU"/>
              <a:pPr/>
              <a:t>35</a:t>
            </a:fld>
            <a:endParaRPr lang="hu-HU"/>
          </a:p>
        </p:txBody>
      </p:sp>
      <p:sp>
        <p:nvSpPr>
          <p:cNvPr id="1320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2098"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7ED06D4E-9AB8-4C63-B072-08A459B07AB4}" type="slidenum">
              <a:rPr lang="hu-HU"/>
              <a:pPr/>
              <a:t>36</a:t>
            </a:fld>
            <a:endParaRPr lang="hu-HU"/>
          </a:p>
        </p:txBody>
      </p:sp>
      <p:sp>
        <p:nvSpPr>
          <p:cNvPr id="1331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22"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BD43FF4C-FE02-4424-9F65-71B9C22D8D97}" type="slidenum">
              <a:rPr lang="hu-HU"/>
              <a:pPr/>
              <a:t>37</a:t>
            </a:fld>
            <a:endParaRPr lang="hu-HU"/>
          </a:p>
        </p:txBody>
      </p:sp>
      <p:sp>
        <p:nvSpPr>
          <p:cNvPr id="1341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4146"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064013DD-F6C4-4C18-B4CC-87E9A56B94F9}" type="slidenum">
              <a:rPr lang="hu-HU"/>
              <a:pPr/>
              <a:t>38</a:t>
            </a:fld>
            <a:endParaRPr lang="hu-HU"/>
          </a:p>
        </p:txBody>
      </p:sp>
      <p:sp>
        <p:nvSpPr>
          <p:cNvPr id="1351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5170"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2B9388DB-044E-485E-AB20-37DFCD5A84D1}" type="slidenum">
              <a:rPr lang="hu-HU"/>
              <a:pPr/>
              <a:t>39</a:t>
            </a:fld>
            <a:endParaRPr lang="hu-HU"/>
          </a:p>
        </p:txBody>
      </p:sp>
      <p:sp>
        <p:nvSpPr>
          <p:cNvPr id="1361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6194"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CC91E6D9-67BA-4A65-85C0-679E276BAB2F}" type="slidenum">
              <a:rPr lang="hu-HU"/>
              <a:pPr/>
              <a:t>4</a:t>
            </a:fld>
            <a:endParaRPr lang="hu-HU"/>
          </a:p>
        </p:txBody>
      </p:sp>
      <p:sp>
        <p:nvSpPr>
          <p:cNvPr id="100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354"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3CE45CC0-61BB-43E6-A968-58797D4E969D}" type="slidenum">
              <a:rPr lang="hu-HU"/>
              <a:pPr/>
              <a:t>40</a:t>
            </a:fld>
            <a:endParaRPr lang="hu-HU"/>
          </a:p>
        </p:txBody>
      </p:sp>
      <p:sp>
        <p:nvSpPr>
          <p:cNvPr id="1372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7218"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A1186093-3386-425C-AD86-4749DC82B716}" type="slidenum">
              <a:rPr lang="hu-HU"/>
              <a:pPr/>
              <a:t>41</a:t>
            </a:fld>
            <a:endParaRPr lang="hu-HU"/>
          </a:p>
        </p:txBody>
      </p:sp>
      <p:sp>
        <p:nvSpPr>
          <p:cNvPr id="1382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8242"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636F3453-8B07-40E3-8C51-B5471FCA5BA2}" type="slidenum">
              <a:rPr lang="hu-HU"/>
              <a:pPr/>
              <a:t>42</a:t>
            </a:fld>
            <a:endParaRPr lang="hu-HU"/>
          </a:p>
        </p:txBody>
      </p:sp>
      <p:sp>
        <p:nvSpPr>
          <p:cNvPr id="1392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9266"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4021F229-32BB-4345-B5C0-51BBA83CD5BA}" type="slidenum">
              <a:rPr lang="hu-HU"/>
              <a:pPr/>
              <a:t>43</a:t>
            </a:fld>
            <a:endParaRPr lang="hu-HU"/>
          </a:p>
        </p:txBody>
      </p:sp>
      <p:sp>
        <p:nvSpPr>
          <p:cNvPr id="1402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0290"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A3CD92F3-53E2-45C6-92D3-307026228BD0}" type="slidenum">
              <a:rPr lang="hu-HU"/>
              <a:pPr/>
              <a:t>44</a:t>
            </a:fld>
            <a:endParaRPr lang="hu-HU"/>
          </a:p>
        </p:txBody>
      </p:sp>
      <p:sp>
        <p:nvSpPr>
          <p:cNvPr id="1413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1314"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F18BB380-597E-4DEB-8275-568A448F25A2}" type="slidenum">
              <a:rPr lang="hu-HU"/>
              <a:pPr/>
              <a:t>45</a:t>
            </a:fld>
            <a:endParaRPr lang="hu-HU"/>
          </a:p>
        </p:txBody>
      </p:sp>
      <p:sp>
        <p:nvSpPr>
          <p:cNvPr id="1423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2338"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B9B584D5-D160-43CA-A5EC-38FA8CAA9D6C}" type="slidenum">
              <a:rPr lang="hu-HU"/>
              <a:pPr/>
              <a:t>46</a:t>
            </a:fld>
            <a:endParaRPr lang="hu-HU"/>
          </a:p>
        </p:txBody>
      </p:sp>
      <p:sp>
        <p:nvSpPr>
          <p:cNvPr id="1433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3362"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6E340909-9C09-4357-983B-C66CD00EB898}" type="slidenum">
              <a:rPr lang="hu-HU"/>
              <a:pPr/>
              <a:t>47</a:t>
            </a:fld>
            <a:endParaRPr lang="hu-HU"/>
          </a:p>
        </p:txBody>
      </p:sp>
      <p:sp>
        <p:nvSpPr>
          <p:cNvPr id="1443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4386"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A5B8B34E-9C21-432D-A968-63FD1981E746}" type="slidenum">
              <a:rPr lang="hu-HU"/>
              <a:pPr/>
              <a:t>48</a:t>
            </a:fld>
            <a:endParaRPr lang="hu-HU"/>
          </a:p>
        </p:txBody>
      </p:sp>
      <p:sp>
        <p:nvSpPr>
          <p:cNvPr id="1454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5410"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2A6356B7-F482-44EF-8CC0-5326FC7F67A4}" type="slidenum">
              <a:rPr lang="hu-HU"/>
              <a:pPr/>
              <a:t>49</a:t>
            </a:fld>
            <a:endParaRPr lang="hu-HU"/>
          </a:p>
        </p:txBody>
      </p:sp>
      <p:sp>
        <p:nvSpPr>
          <p:cNvPr id="1464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6434"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BEEB789F-6DBC-40C8-A3D6-52DF611A57C6}" type="slidenum">
              <a:rPr lang="hu-HU"/>
              <a:pPr/>
              <a:t>5</a:t>
            </a:fld>
            <a:endParaRPr lang="hu-HU"/>
          </a:p>
        </p:txBody>
      </p:sp>
      <p:sp>
        <p:nvSpPr>
          <p:cNvPr id="1013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1378"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E56059F9-9BD2-476D-ABC4-C9AA1F0DEC8E}" type="slidenum">
              <a:rPr lang="hu-HU"/>
              <a:pPr/>
              <a:t>50</a:t>
            </a:fld>
            <a:endParaRPr lang="hu-HU"/>
          </a:p>
        </p:txBody>
      </p:sp>
      <p:sp>
        <p:nvSpPr>
          <p:cNvPr id="1474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7458"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EC4393C3-B872-4F57-9C5F-110B1760CEE5}" type="slidenum">
              <a:rPr lang="hu-HU"/>
              <a:pPr/>
              <a:t>51</a:t>
            </a:fld>
            <a:endParaRPr lang="hu-HU"/>
          </a:p>
        </p:txBody>
      </p:sp>
      <p:sp>
        <p:nvSpPr>
          <p:cNvPr id="148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8482"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0C380343-53C7-47CA-AAB3-706E6E003CAF}" type="slidenum">
              <a:rPr lang="hu-HU"/>
              <a:pPr/>
              <a:t>52</a:t>
            </a:fld>
            <a:endParaRPr lang="hu-HU"/>
          </a:p>
        </p:txBody>
      </p:sp>
      <p:sp>
        <p:nvSpPr>
          <p:cNvPr id="1495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9506"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6AF9FAB-11C1-428F-8F11-68D993704274}" type="slidenum">
              <a:rPr lang="hu-HU"/>
              <a:pPr/>
              <a:t>53</a:t>
            </a:fld>
            <a:endParaRPr lang="hu-HU"/>
          </a:p>
        </p:txBody>
      </p:sp>
      <p:sp>
        <p:nvSpPr>
          <p:cNvPr id="1505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0530"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426426C0-9F73-4574-9F0A-E2ECA2941253}" type="slidenum">
              <a:rPr lang="hu-HU"/>
              <a:pPr/>
              <a:t>54</a:t>
            </a:fld>
            <a:endParaRPr lang="hu-HU"/>
          </a:p>
        </p:txBody>
      </p:sp>
      <p:sp>
        <p:nvSpPr>
          <p:cNvPr id="1515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1554"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96A35DC7-8093-4580-B3F8-404F6AF23CF1}" type="slidenum">
              <a:rPr lang="hu-HU"/>
              <a:pPr/>
              <a:t>55</a:t>
            </a:fld>
            <a:endParaRPr lang="hu-HU"/>
          </a:p>
        </p:txBody>
      </p:sp>
      <p:sp>
        <p:nvSpPr>
          <p:cNvPr id="1525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2578"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7FD70A9-B85F-43BE-9494-2C3FE1EA1735}" type="slidenum">
              <a:rPr lang="hu-HU"/>
              <a:pPr/>
              <a:t>56</a:t>
            </a:fld>
            <a:endParaRPr lang="hu-HU"/>
          </a:p>
        </p:txBody>
      </p:sp>
      <p:sp>
        <p:nvSpPr>
          <p:cNvPr id="1536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02"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60B2FFFD-95D6-4E6C-836F-B6CFD686B1DA}" type="slidenum">
              <a:rPr lang="hu-HU"/>
              <a:pPr/>
              <a:t>57</a:t>
            </a:fld>
            <a:endParaRPr lang="hu-HU"/>
          </a:p>
        </p:txBody>
      </p:sp>
      <p:sp>
        <p:nvSpPr>
          <p:cNvPr id="1546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4626"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6D1BD534-CE0F-4AED-A040-AE3FCA839F53}" type="slidenum">
              <a:rPr lang="hu-HU"/>
              <a:pPr/>
              <a:t>58</a:t>
            </a:fld>
            <a:endParaRPr lang="hu-HU"/>
          </a:p>
        </p:txBody>
      </p:sp>
      <p:sp>
        <p:nvSpPr>
          <p:cNvPr id="1556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5650"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FF494050-E7E9-423E-98D0-EBD18B5ABC00}" type="slidenum">
              <a:rPr lang="hu-HU"/>
              <a:pPr/>
              <a:t>59</a:t>
            </a:fld>
            <a:endParaRPr lang="hu-HU"/>
          </a:p>
        </p:txBody>
      </p:sp>
      <p:sp>
        <p:nvSpPr>
          <p:cNvPr id="1566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6674"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42ACBBF3-DF6C-4BE3-A625-BAC02F0EC090}" type="slidenum">
              <a:rPr lang="hu-HU"/>
              <a:pPr/>
              <a:t>6</a:t>
            </a:fld>
            <a:endParaRPr lang="hu-HU"/>
          </a:p>
        </p:txBody>
      </p:sp>
      <p:sp>
        <p:nvSpPr>
          <p:cNvPr id="1024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02"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DECB32CC-DECD-4D19-ACEA-778BD0F80729}" type="slidenum">
              <a:rPr lang="hu-HU"/>
              <a:pPr/>
              <a:t>60</a:t>
            </a:fld>
            <a:endParaRPr lang="hu-HU"/>
          </a:p>
        </p:txBody>
      </p:sp>
      <p:sp>
        <p:nvSpPr>
          <p:cNvPr id="1576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7698"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2FF4F885-4CFB-4BFF-9053-083EFD824672}" type="slidenum">
              <a:rPr lang="hu-HU"/>
              <a:pPr/>
              <a:t>61</a:t>
            </a:fld>
            <a:endParaRPr lang="hu-HU"/>
          </a:p>
        </p:txBody>
      </p:sp>
      <p:sp>
        <p:nvSpPr>
          <p:cNvPr id="1587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8722"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9A08F5ED-05E0-497D-BF42-A873B082230E}" type="slidenum">
              <a:rPr lang="hu-HU"/>
              <a:pPr/>
              <a:t>62</a:t>
            </a:fld>
            <a:endParaRPr lang="hu-HU"/>
          </a:p>
        </p:txBody>
      </p:sp>
      <p:sp>
        <p:nvSpPr>
          <p:cNvPr id="1597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9746"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DEBB6BB0-1A74-4CE6-BA07-987C70AA6CB1}" type="slidenum">
              <a:rPr lang="hu-HU"/>
              <a:pPr/>
              <a:t>63</a:t>
            </a:fld>
            <a:endParaRPr lang="hu-HU"/>
          </a:p>
        </p:txBody>
      </p:sp>
      <p:sp>
        <p:nvSpPr>
          <p:cNvPr id="1607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0770"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960CECE6-CFF1-49BB-BB38-3E53CDAA2EA0}" type="slidenum">
              <a:rPr lang="hu-HU"/>
              <a:pPr/>
              <a:t>64</a:t>
            </a:fld>
            <a:endParaRPr lang="hu-HU"/>
          </a:p>
        </p:txBody>
      </p:sp>
      <p:sp>
        <p:nvSpPr>
          <p:cNvPr id="1617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1794"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687E2F78-360E-4183-AE9B-1D891A585486}" type="slidenum">
              <a:rPr lang="hu-HU"/>
              <a:pPr/>
              <a:t>65</a:t>
            </a:fld>
            <a:endParaRPr lang="hu-HU"/>
          </a:p>
        </p:txBody>
      </p:sp>
      <p:sp>
        <p:nvSpPr>
          <p:cNvPr id="1628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2818"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6065E288-981C-4B2E-9AF2-E998D8D1577B}" type="slidenum">
              <a:rPr lang="hu-HU"/>
              <a:pPr/>
              <a:t>66</a:t>
            </a:fld>
            <a:endParaRPr lang="hu-HU"/>
          </a:p>
        </p:txBody>
      </p:sp>
      <p:sp>
        <p:nvSpPr>
          <p:cNvPr id="1638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3842"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F5F0DFD8-C5B8-4A57-8851-AAFD75B48A9F}" type="slidenum">
              <a:rPr lang="hu-HU"/>
              <a:pPr/>
              <a:t>67</a:t>
            </a:fld>
            <a:endParaRPr lang="hu-HU"/>
          </a:p>
        </p:txBody>
      </p:sp>
      <p:sp>
        <p:nvSpPr>
          <p:cNvPr id="1648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4866"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F3F4B766-FA52-4A57-8056-5A622BA86E49}" type="slidenum">
              <a:rPr lang="hu-HU"/>
              <a:pPr/>
              <a:t>68</a:t>
            </a:fld>
            <a:endParaRPr lang="hu-HU"/>
          </a:p>
        </p:txBody>
      </p:sp>
      <p:sp>
        <p:nvSpPr>
          <p:cNvPr id="1658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5890"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7462E6C6-8F8A-49F5-A5CD-0B0C826D0D11}" type="slidenum">
              <a:rPr lang="hu-HU"/>
              <a:pPr/>
              <a:t>69</a:t>
            </a:fld>
            <a:endParaRPr lang="hu-HU"/>
          </a:p>
        </p:txBody>
      </p:sp>
      <p:sp>
        <p:nvSpPr>
          <p:cNvPr id="1669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6914"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90492196-5970-456C-9343-AF4EAC6BDE8F}" type="slidenum">
              <a:rPr lang="hu-HU"/>
              <a:pPr/>
              <a:t>7</a:t>
            </a:fld>
            <a:endParaRPr lang="hu-HU"/>
          </a:p>
        </p:txBody>
      </p:sp>
      <p:sp>
        <p:nvSpPr>
          <p:cNvPr id="1034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3426"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96D5A58-FAB2-4254-A4B4-05E772BD95F4}" type="slidenum">
              <a:rPr lang="hu-HU"/>
              <a:pPr/>
              <a:t>70</a:t>
            </a:fld>
            <a:endParaRPr lang="hu-HU"/>
          </a:p>
        </p:txBody>
      </p:sp>
      <p:sp>
        <p:nvSpPr>
          <p:cNvPr id="167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7938"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CDD0F617-DAF4-42CD-89DB-72165778A6DC}" type="slidenum">
              <a:rPr lang="hu-HU"/>
              <a:pPr/>
              <a:t>71</a:t>
            </a:fld>
            <a:endParaRPr lang="hu-HU"/>
          </a:p>
        </p:txBody>
      </p:sp>
      <p:sp>
        <p:nvSpPr>
          <p:cNvPr id="168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8962"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48786A8D-D8EF-4C35-8F21-1390B8D51DFD}" type="slidenum">
              <a:rPr lang="hu-HU"/>
              <a:pPr/>
              <a:t>72</a:t>
            </a:fld>
            <a:endParaRPr lang="hu-HU"/>
          </a:p>
        </p:txBody>
      </p:sp>
      <p:sp>
        <p:nvSpPr>
          <p:cNvPr id="1699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9986"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83A359FE-3EA4-4746-9A5A-3FCAEE33599F}" type="slidenum">
              <a:rPr lang="hu-HU"/>
              <a:pPr/>
              <a:t>73</a:t>
            </a:fld>
            <a:endParaRPr lang="hu-HU"/>
          </a:p>
        </p:txBody>
      </p:sp>
      <p:sp>
        <p:nvSpPr>
          <p:cNvPr id="1710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1010"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B17D1D93-DE50-4BED-B1D7-56B82A98649C}" type="slidenum">
              <a:rPr lang="hu-HU"/>
              <a:pPr/>
              <a:t>74</a:t>
            </a:fld>
            <a:endParaRPr lang="hu-HU"/>
          </a:p>
        </p:txBody>
      </p:sp>
      <p:sp>
        <p:nvSpPr>
          <p:cNvPr id="1720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2034"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DDA4BDA2-0805-4254-B790-6DEE2B673491}" type="slidenum">
              <a:rPr lang="hu-HU"/>
              <a:pPr/>
              <a:t>75</a:t>
            </a:fld>
            <a:endParaRPr lang="hu-HU"/>
          </a:p>
        </p:txBody>
      </p:sp>
      <p:sp>
        <p:nvSpPr>
          <p:cNvPr id="173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3058"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22B8CC26-7B52-4EA3-B5EF-D21CF90FC5A5}" type="slidenum">
              <a:rPr lang="hu-HU"/>
              <a:pPr/>
              <a:t>76</a:t>
            </a:fld>
            <a:endParaRPr lang="hu-HU"/>
          </a:p>
        </p:txBody>
      </p:sp>
      <p:sp>
        <p:nvSpPr>
          <p:cNvPr id="1740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4082"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E025CEFF-D57C-4037-8181-C47EF93E0F8D}" type="slidenum">
              <a:rPr lang="hu-HU"/>
              <a:pPr/>
              <a:t>77</a:t>
            </a:fld>
            <a:endParaRPr lang="hu-HU"/>
          </a:p>
        </p:txBody>
      </p:sp>
      <p:sp>
        <p:nvSpPr>
          <p:cNvPr id="1751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5106"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05413113-1854-47C9-AD44-245E89024DD3}" type="slidenum">
              <a:rPr lang="hu-HU"/>
              <a:pPr/>
              <a:t>78</a:t>
            </a:fld>
            <a:endParaRPr lang="hu-HU"/>
          </a:p>
        </p:txBody>
      </p:sp>
      <p:sp>
        <p:nvSpPr>
          <p:cNvPr id="176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6130"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D7A4DB1F-5E49-44C9-A8F0-5466D34E0DA1}" type="slidenum">
              <a:rPr lang="hu-HU"/>
              <a:pPr/>
              <a:t>79</a:t>
            </a:fld>
            <a:endParaRPr lang="hu-HU"/>
          </a:p>
        </p:txBody>
      </p:sp>
      <p:sp>
        <p:nvSpPr>
          <p:cNvPr id="1771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7154"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68508EC0-7A8C-4A38-8348-70FCF12B975F}" type="slidenum">
              <a:rPr lang="hu-HU"/>
              <a:pPr/>
              <a:t>8</a:t>
            </a:fld>
            <a:endParaRPr lang="hu-HU"/>
          </a:p>
        </p:txBody>
      </p:sp>
      <p:sp>
        <p:nvSpPr>
          <p:cNvPr id="1044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4450"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B7ED8A0-D44F-4F52-893F-27B67C188C24}" type="slidenum">
              <a:rPr lang="hu-HU"/>
              <a:pPr/>
              <a:t>80</a:t>
            </a:fld>
            <a:endParaRPr lang="hu-HU"/>
          </a:p>
        </p:txBody>
      </p:sp>
      <p:sp>
        <p:nvSpPr>
          <p:cNvPr id="1781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8178"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10919B91-47C0-442C-ABEA-9BF5B665A880}" type="slidenum">
              <a:rPr lang="hu-HU"/>
              <a:pPr/>
              <a:t>81</a:t>
            </a:fld>
            <a:endParaRPr lang="hu-HU"/>
          </a:p>
        </p:txBody>
      </p:sp>
      <p:sp>
        <p:nvSpPr>
          <p:cNvPr id="1792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9202"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A38CCD55-BAA5-4C02-B2A2-05514B04B53A}" type="slidenum">
              <a:rPr lang="hu-HU"/>
              <a:pPr/>
              <a:t>82</a:t>
            </a:fld>
            <a:endParaRPr lang="hu-HU"/>
          </a:p>
        </p:txBody>
      </p:sp>
      <p:sp>
        <p:nvSpPr>
          <p:cNvPr id="1802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0226"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1F9E59DE-C506-4D85-A935-38AA8689A61D}" type="slidenum">
              <a:rPr lang="hu-HU"/>
              <a:pPr/>
              <a:t>83</a:t>
            </a:fld>
            <a:endParaRPr lang="hu-HU"/>
          </a:p>
        </p:txBody>
      </p:sp>
      <p:sp>
        <p:nvSpPr>
          <p:cNvPr id="1812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1250"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EE20A855-BF33-442C-9BBF-7B3AE0BCFA04}" type="slidenum">
              <a:rPr lang="hu-HU"/>
              <a:pPr/>
              <a:t>84</a:t>
            </a:fld>
            <a:endParaRPr lang="hu-HU"/>
          </a:p>
        </p:txBody>
      </p:sp>
      <p:sp>
        <p:nvSpPr>
          <p:cNvPr id="182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2274"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D8C2889C-0AF9-42B5-A084-9CD88369DED5}" type="slidenum">
              <a:rPr lang="hu-HU"/>
              <a:pPr/>
              <a:t>85</a:t>
            </a:fld>
            <a:endParaRPr lang="hu-HU"/>
          </a:p>
        </p:txBody>
      </p:sp>
      <p:sp>
        <p:nvSpPr>
          <p:cNvPr id="1832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3298"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0984249C-7F33-4B70-BD53-C1074EF084CB}" type="slidenum">
              <a:rPr lang="hu-HU"/>
              <a:pPr/>
              <a:t>86</a:t>
            </a:fld>
            <a:endParaRPr lang="hu-HU"/>
          </a:p>
        </p:txBody>
      </p:sp>
      <p:sp>
        <p:nvSpPr>
          <p:cNvPr id="1843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4322"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B18B81F4-560F-4C99-8709-6820ABE38E59}" type="slidenum">
              <a:rPr lang="hu-HU"/>
              <a:pPr/>
              <a:t>87</a:t>
            </a:fld>
            <a:endParaRPr lang="hu-HU"/>
          </a:p>
        </p:txBody>
      </p:sp>
      <p:sp>
        <p:nvSpPr>
          <p:cNvPr id="1853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5346"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BCEED981-3889-4F1E-8FE9-6F5DE1E77865}" type="slidenum">
              <a:rPr lang="hu-HU"/>
              <a:pPr/>
              <a:t>88</a:t>
            </a:fld>
            <a:endParaRPr lang="hu-HU"/>
          </a:p>
        </p:txBody>
      </p:sp>
      <p:sp>
        <p:nvSpPr>
          <p:cNvPr id="186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6370"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E99D977D-DF00-4549-B478-E090E9CF848D}" type="slidenum">
              <a:rPr lang="hu-HU"/>
              <a:pPr/>
              <a:t>89</a:t>
            </a:fld>
            <a:endParaRPr lang="hu-HU"/>
          </a:p>
        </p:txBody>
      </p:sp>
      <p:sp>
        <p:nvSpPr>
          <p:cNvPr id="1873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7394"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72019C8E-1048-4F3B-8304-5EFDA08EDA81}" type="slidenum">
              <a:rPr lang="hu-HU"/>
              <a:pPr/>
              <a:t>9</a:t>
            </a:fld>
            <a:endParaRPr lang="hu-HU"/>
          </a:p>
        </p:txBody>
      </p:sp>
      <p:sp>
        <p:nvSpPr>
          <p:cNvPr id="1054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5474"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BFFE4594-A072-4B51-A42E-A0F04D9286FD}" type="slidenum">
              <a:rPr lang="hu-HU"/>
              <a:pPr/>
              <a:t>90</a:t>
            </a:fld>
            <a:endParaRPr lang="hu-HU"/>
          </a:p>
        </p:txBody>
      </p:sp>
      <p:sp>
        <p:nvSpPr>
          <p:cNvPr id="1884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8418"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CB9B9ED4-EAC6-4D6F-98B3-5F5D00BEF4B5}" type="slidenum">
              <a:rPr lang="hu-HU"/>
              <a:pPr/>
              <a:t>91</a:t>
            </a:fld>
            <a:endParaRPr lang="hu-HU"/>
          </a:p>
        </p:txBody>
      </p:sp>
      <p:sp>
        <p:nvSpPr>
          <p:cNvPr id="1894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9442"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9060858F-9C18-4609-92C0-BEB03F4D730B}" type="slidenum">
              <a:rPr lang="hu-HU"/>
              <a:pPr/>
              <a:t>92</a:t>
            </a:fld>
            <a:endParaRPr lang="hu-HU"/>
          </a:p>
        </p:txBody>
      </p:sp>
      <p:sp>
        <p:nvSpPr>
          <p:cNvPr id="190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0466"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idx="10"/>
          </p:nvPr>
        </p:nvSpPr>
        <p:spPr/>
        <p:txBody>
          <a:bodyPr/>
          <a:lstStyle>
            <a:lvl1pPr>
              <a:defRPr/>
            </a:lvl1pPr>
          </a:lstStyle>
          <a:p>
            <a:fld id="{41A37E79-5ADE-4350-BA0D-D32A30588AFF}" type="datetime1">
              <a:rPr lang="hu-HU"/>
              <a:pPr/>
              <a:t>2015.06.09.</a:t>
            </a:fld>
            <a:endParaRPr lang="hu-HU"/>
          </a:p>
        </p:txBody>
      </p:sp>
      <p:sp>
        <p:nvSpPr>
          <p:cNvPr id="5" name="Dia számának helye 4"/>
          <p:cNvSpPr>
            <a:spLocks noGrp="1"/>
          </p:cNvSpPr>
          <p:nvPr>
            <p:ph type="sldNum" idx="11"/>
          </p:nvPr>
        </p:nvSpPr>
        <p:spPr/>
        <p:txBody>
          <a:bodyPr/>
          <a:lstStyle>
            <a:lvl1pPr>
              <a:defRPr/>
            </a:lvl1pPr>
          </a:lstStyle>
          <a:p>
            <a:fld id="{5B65AB93-391D-4AE4-8A04-A83682D2CD96}" type="slidenum">
              <a:rPr lang="hu-HU"/>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idx="10"/>
          </p:nvPr>
        </p:nvSpPr>
        <p:spPr/>
        <p:txBody>
          <a:bodyPr/>
          <a:lstStyle>
            <a:lvl1pPr>
              <a:defRPr/>
            </a:lvl1pPr>
          </a:lstStyle>
          <a:p>
            <a:fld id="{41A37E79-5ADE-4350-BA0D-D32A30588AFF}" type="datetime1">
              <a:rPr lang="hu-HU"/>
              <a:pPr/>
              <a:t>2015.06.09.</a:t>
            </a:fld>
            <a:endParaRPr lang="hu-HU"/>
          </a:p>
        </p:txBody>
      </p:sp>
      <p:sp>
        <p:nvSpPr>
          <p:cNvPr id="5" name="Dia számának helye 4"/>
          <p:cNvSpPr>
            <a:spLocks noGrp="1"/>
          </p:cNvSpPr>
          <p:nvPr>
            <p:ph type="sldNum" idx="11"/>
          </p:nvPr>
        </p:nvSpPr>
        <p:spPr/>
        <p:txBody>
          <a:bodyPr/>
          <a:lstStyle>
            <a:lvl1pPr>
              <a:defRPr/>
            </a:lvl1pPr>
          </a:lstStyle>
          <a:p>
            <a:fld id="{97AEB8B2-256F-4DF5-B30E-D85180D773EE}" type="slidenum">
              <a:rPr lang="hu-HU"/>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7813" y="274638"/>
            <a:ext cx="2055812" cy="584835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8213" cy="584835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idx="10"/>
          </p:nvPr>
        </p:nvSpPr>
        <p:spPr/>
        <p:txBody>
          <a:bodyPr/>
          <a:lstStyle>
            <a:lvl1pPr>
              <a:defRPr/>
            </a:lvl1pPr>
          </a:lstStyle>
          <a:p>
            <a:fld id="{41A37E79-5ADE-4350-BA0D-D32A30588AFF}" type="datetime1">
              <a:rPr lang="hu-HU"/>
              <a:pPr/>
              <a:t>2015.06.09.</a:t>
            </a:fld>
            <a:endParaRPr lang="hu-HU"/>
          </a:p>
        </p:txBody>
      </p:sp>
      <p:sp>
        <p:nvSpPr>
          <p:cNvPr id="5" name="Dia számának helye 4"/>
          <p:cNvSpPr>
            <a:spLocks noGrp="1"/>
          </p:cNvSpPr>
          <p:nvPr>
            <p:ph type="sldNum" idx="11"/>
          </p:nvPr>
        </p:nvSpPr>
        <p:spPr/>
        <p:txBody>
          <a:bodyPr/>
          <a:lstStyle>
            <a:lvl1pPr>
              <a:defRPr/>
            </a:lvl1pPr>
          </a:lstStyle>
          <a:p>
            <a:fld id="{059D8B79-93F5-4E06-B45C-F26E8EBC23BB}" type="slidenum">
              <a:rPr lang="hu-HU"/>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idx="10"/>
          </p:nvPr>
        </p:nvSpPr>
        <p:spPr/>
        <p:txBody>
          <a:bodyPr/>
          <a:lstStyle>
            <a:lvl1pPr>
              <a:defRPr/>
            </a:lvl1pPr>
          </a:lstStyle>
          <a:p>
            <a:fld id="{41A37E79-5ADE-4350-BA0D-D32A30588AFF}" type="datetime1">
              <a:rPr lang="hu-HU"/>
              <a:pPr/>
              <a:t>2015.06.09.</a:t>
            </a:fld>
            <a:endParaRPr lang="hu-HU"/>
          </a:p>
        </p:txBody>
      </p:sp>
      <p:sp>
        <p:nvSpPr>
          <p:cNvPr id="5" name="Dia számának helye 4"/>
          <p:cNvSpPr>
            <a:spLocks noGrp="1"/>
          </p:cNvSpPr>
          <p:nvPr>
            <p:ph type="sldNum" idx="11"/>
          </p:nvPr>
        </p:nvSpPr>
        <p:spPr/>
        <p:txBody>
          <a:bodyPr/>
          <a:lstStyle>
            <a:lvl1pPr>
              <a:defRPr/>
            </a:lvl1pPr>
          </a:lstStyle>
          <a:p>
            <a:fld id="{7DEA8ABD-776D-4D79-B474-52DE3BFA1368}" type="slidenum">
              <a:rPr lang="hu-HU"/>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idx="10"/>
          </p:nvPr>
        </p:nvSpPr>
        <p:spPr/>
        <p:txBody>
          <a:bodyPr/>
          <a:lstStyle>
            <a:lvl1pPr>
              <a:defRPr/>
            </a:lvl1pPr>
          </a:lstStyle>
          <a:p>
            <a:fld id="{41A37E79-5ADE-4350-BA0D-D32A30588AFF}" type="datetime1">
              <a:rPr lang="hu-HU"/>
              <a:pPr/>
              <a:t>2015.06.09.</a:t>
            </a:fld>
            <a:endParaRPr lang="hu-HU"/>
          </a:p>
        </p:txBody>
      </p:sp>
      <p:sp>
        <p:nvSpPr>
          <p:cNvPr id="5" name="Dia számának helye 4"/>
          <p:cNvSpPr>
            <a:spLocks noGrp="1"/>
          </p:cNvSpPr>
          <p:nvPr>
            <p:ph type="sldNum" idx="11"/>
          </p:nvPr>
        </p:nvSpPr>
        <p:spPr/>
        <p:txBody>
          <a:bodyPr/>
          <a:lstStyle>
            <a:lvl1pPr>
              <a:defRPr/>
            </a:lvl1pPr>
          </a:lstStyle>
          <a:p>
            <a:fld id="{33E835FE-F406-4C9F-99AD-72C9431FEE7D}" type="slidenum">
              <a:rPr lang="hu-HU"/>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idx="10"/>
          </p:nvPr>
        </p:nvSpPr>
        <p:spPr/>
        <p:txBody>
          <a:bodyPr/>
          <a:lstStyle>
            <a:lvl1pPr>
              <a:defRPr/>
            </a:lvl1pPr>
          </a:lstStyle>
          <a:p>
            <a:fld id="{41A37E79-5ADE-4350-BA0D-D32A30588AFF}" type="datetime1">
              <a:rPr lang="hu-HU"/>
              <a:pPr/>
              <a:t>2015.06.09.</a:t>
            </a:fld>
            <a:endParaRPr lang="hu-HU"/>
          </a:p>
        </p:txBody>
      </p:sp>
      <p:sp>
        <p:nvSpPr>
          <p:cNvPr id="6" name="Dia számának helye 5"/>
          <p:cNvSpPr>
            <a:spLocks noGrp="1"/>
          </p:cNvSpPr>
          <p:nvPr>
            <p:ph type="sldNum" idx="11"/>
          </p:nvPr>
        </p:nvSpPr>
        <p:spPr/>
        <p:txBody>
          <a:bodyPr/>
          <a:lstStyle>
            <a:lvl1pPr>
              <a:defRPr/>
            </a:lvl1pPr>
          </a:lstStyle>
          <a:p>
            <a:fld id="{9D9CE77E-A21D-4BA1-AF8C-A44771F3AC30}" type="slidenum">
              <a:rPr lang="hu-HU"/>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idx="10"/>
          </p:nvPr>
        </p:nvSpPr>
        <p:spPr/>
        <p:txBody>
          <a:bodyPr/>
          <a:lstStyle>
            <a:lvl1pPr>
              <a:defRPr/>
            </a:lvl1pPr>
          </a:lstStyle>
          <a:p>
            <a:fld id="{41A37E79-5ADE-4350-BA0D-D32A30588AFF}" type="datetime1">
              <a:rPr lang="hu-HU"/>
              <a:pPr/>
              <a:t>2015.06.09.</a:t>
            </a:fld>
            <a:endParaRPr lang="hu-HU"/>
          </a:p>
        </p:txBody>
      </p:sp>
      <p:sp>
        <p:nvSpPr>
          <p:cNvPr id="8" name="Dia számának helye 7"/>
          <p:cNvSpPr>
            <a:spLocks noGrp="1"/>
          </p:cNvSpPr>
          <p:nvPr>
            <p:ph type="sldNum" idx="11"/>
          </p:nvPr>
        </p:nvSpPr>
        <p:spPr/>
        <p:txBody>
          <a:bodyPr/>
          <a:lstStyle>
            <a:lvl1pPr>
              <a:defRPr/>
            </a:lvl1pPr>
          </a:lstStyle>
          <a:p>
            <a:fld id="{14D19D61-A8AD-411A-9E8B-F751DBF5C3EE}" type="slidenum">
              <a:rPr lang="hu-HU"/>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idx="10"/>
          </p:nvPr>
        </p:nvSpPr>
        <p:spPr/>
        <p:txBody>
          <a:bodyPr/>
          <a:lstStyle>
            <a:lvl1pPr>
              <a:defRPr/>
            </a:lvl1pPr>
          </a:lstStyle>
          <a:p>
            <a:fld id="{41A37E79-5ADE-4350-BA0D-D32A30588AFF}" type="datetime1">
              <a:rPr lang="hu-HU"/>
              <a:pPr/>
              <a:t>2015.06.09.</a:t>
            </a:fld>
            <a:endParaRPr lang="hu-HU"/>
          </a:p>
        </p:txBody>
      </p:sp>
      <p:sp>
        <p:nvSpPr>
          <p:cNvPr id="4" name="Dia számának helye 3"/>
          <p:cNvSpPr>
            <a:spLocks noGrp="1"/>
          </p:cNvSpPr>
          <p:nvPr>
            <p:ph type="sldNum" idx="11"/>
          </p:nvPr>
        </p:nvSpPr>
        <p:spPr/>
        <p:txBody>
          <a:bodyPr/>
          <a:lstStyle>
            <a:lvl1pPr>
              <a:defRPr/>
            </a:lvl1pPr>
          </a:lstStyle>
          <a:p>
            <a:fld id="{C8A42E18-5482-4C04-86FF-725A04A4E8F0}" type="slidenum">
              <a:rPr lang="hu-HU"/>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idx="10"/>
          </p:nvPr>
        </p:nvSpPr>
        <p:spPr/>
        <p:txBody>
          <a:bodyPr/>
          <a:lstStyle>
            <a:lvl1pPr>
              <a:defRPr/>
            </a:lvl1pPr>
          </a:lstStyle>
          <a:p>
            <a:fld id="{41A37E79-5ADE-4350-BA0D-D32A30588AFF}" type="datetime1">
              <a:rPr lang="hu-HU"/>
              <a:pPr/>
              <a:t>2015.06.09.</a:t>
            </a:fld>
            <a:endParaRPr lang="hu-HU"/>
          </a:p>
        </p:txBody>
      </p:sp>
      <p:sp>
        <p:nvSpPr>
          <p:cNvPr id="3" name="Dia számának helye 2"/>
          <p:cNvSpPr>
            <a:spLocks noGrp="1"/>
          </p:cNvSpPr>
          <p:nvPr>
            <p:ph type="sldNum" idx="11"/>
          </p:nvPr>
        </p:nvSpPr>
        <p:spPr/>
        <p:txBody>
          <a:bodyPr/>
          <a:lstStyle>
            <a:lvl1pPr>
              <a:defRPr/>
            </a:lvl1pPr>
          </a:lstStyle>
          <a:p>
            <a:fld id="{3C0C2753-FE94-41CD-99BC-E2AFC772D235}" type="slidenum">
              <a:rPr lang="hu-HU"/>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idx="10"/>
          </p:nvPr>
        </p:nvSpPr>
        <p:spPr/>
        <p:txBody>
          <a:bodyPr/>
          <a:lstStyle>
            <a:lvl1pPr>
              <a:defRPr/>
            </a:lvl1pPr>
          </a:lstStyle>
          <a:p>
            <a:fld id="{41A37E79-5ADE-4350-BA0D-D32A30588AFF}" type="datetime1">
              <a:rPr lang="hu-HU"/>
              <a:pPr/>
              <a:t>2015.06.09.</a:t>
            </a:fld>
            <a:endParaRPr lang="hu-HU"/>
          </a:p>
        </p:txBody>
      </p:sp>
      <p:sp>
        <p:nvSpPr>
          <p:cNvPr id="6" name="Dia számának helye 5"/>
          <p:cNvSpPr>
            <a:spLocks noGrp="1"/>
          </p:cNvSpPr>
          <p:nvPr>
            <p:ph type="sldNum" idx="11"/>
          </p:nvPr>
        </p:nvSpPr>
        <p:spPr/>
        <p:txBody>
          <a:bodyPr/>
          <a:lstStyle>
            <a:lvl1pPr>
              <a:defRPr/>
            </a:lvl1pPr>
          </a:lstStyle>
          <a:p>
            <a:fld id="{5CF60CDF-5412-4BF9-890E-75B54BF609DB}" type="slidenum">
              <a:rPr lang="hu-HU"/>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idx="10"/>
          </p:nvPr>
        </p:nvSpPr>
        <p:spPr/>
        <p:txBody>
          <a:bodyPr/>
          <a:lstStyle>
            <a:lvl1pPr>
              <a:defRPr/>
            </a:lvl1pPr>
          </a:lstStyle>
          <a:p>
            <a:fld id="{41A37E79-5ADE-4350-BA0D-D32A30588AFF}" type="datetime1">
              <a:rPr lang="hu-HU"/>
              <a:pPr/>
              <a:t>2015.06.09.</a:t>
            </a:fld>
            <a:endParaRPr lang="hu-HU"/>
          </a:p>
        </p:txBody>
      </p:sp>
      <p:sp>
        <p:nvSpPr>
          <p:cNvPr id="6" name="Dia számának helye 5"/>
          <p:cNvSpPr>
            <a:spLocks noGrp="1"/>
          </p:cNvSpPr>
          <p:nvPr>
            <p:ph type="sldNum" idx="11"/>
          </p:nvPr>
        </p:nvSpPr>
        <p:spPr/>
        <p:txBody>
          <a:bodyPr/>
          <a:lstStyle>
            <a:lvl1pPr>
              <a:defRPr/>
            </a:lvl1pPr>
          </a:lstStyle>
          <a:p>
            <a:fld id="{A74A9ED8-8A7A-4171-8762-6F33E2730C06}" type="slidenum">
              <a:rPr lang="hu-HU"/>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6425" cy="1139825"/>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Címszöveg formátumának szerkesztése</a:t>
            </a:r>
          </a:p>
        </p:txBody>
      </p:sp>
      <p:sp>
        <p:nvSpPr>
          <p:cNvPr id="1026" name="Rectangle 2"/>
          <p:cNvSpPr>
            <a:spLocks noGrp="1" noChangeArrowheads="1"/>
          </p:cNvSpPr>
          <p:nvPr>
            <p:ph type="body" idx="1"/>
          </p:nvPr>
        </p:nvSpPr>
        <p:spPr bwMode="auto">
          <a:xfrm>
            <a:off x="457200" y="1600200"/>
            <a:ext cx="8226425" cy="4522788"/>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Vázlatszöveg formátumának szerkesztése</a:t>
            </a:r>
          </a:p>
          <a:p>
            <a:pPr lvl="1"/>
            <a:r>
              <a:rPr lang="en-GB" smtClean="0"/>
              <a:t>Második vázlatszint</a:t>
            </a:r>
          </a:p>
          <a:p>
            <a:pPr lvl="2"/>
            <a:r>
              <a:rPr lang="en-GB" smtClean="0"/>
              <a:t>Harmadik vázlatszint</a:t>
            </a:r>
          </a:p>
          <a:p>
            <a:pPr lvl="3"/>
            <a:r>
              <a:rPr lang="en-GB" smtClean="0"/>
              <a:t>Negyedik vázlatszint</a:t>
            </a:r>
          </a:p>
          <a:p>
            <a:pPr lvl="4"/>
            <a:r>
              <a:rPr lang="en-GB" smtClean="0"/>
              <a:t>Ötödik vázlatszint</a:t>
            </a:r>
          </a:p>
          <a:p>
            <a:pPr lvl="4"/>
            <a:r>
              <a:rPr lang="en-GB" smtClean="0"/>
              <a:t>Hatodik vázlatszint</a:t>
            </a:r>
          </a:p>
          <a:p>
            <a:pPr lvl="4"/>
            <a:r>
              <a:rPr lang="en-GB" smtClean="0"/>
              <a:t>Hetedik vázlatszint</a:t>
            </a:r>
          </a:p>
        </p:txBody>
      </p:sp>
      <p:sp>
        <p:nvSpPr>
          <p:cNvPr id="1027" name="Rectangle 3"/>
          <p:cNvSpPr>
            <a:spLocks noGrp="1" noChangeArrowheads="1"/>
          </p:cNvSpPr>
          <p:nvPr>
            <p:ph type="dt"/>
          </p:nvPr>
        </p:nvSpPr>
        <p:spPr bwMode="auto">
          <a:xfrm>
            <a:off x="457200" y="6356350"/>
            <a:ext cx="2130425" cy="361950"/>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mn-cs"/>
              </a:defRPr>
            </a:lvl1pPr>
          </a:lstStyle>
          <a:p>
            <a:fld id="{41A37E79-5ADE-4350-BA0D-D32A30588AFF}" type="datetime1">
              <a:rPr lang="hu-HU"/>
              <a:pPr/>
              <a:t>2015.06.09.</a:t>
            </a:fld>
            <a:endParaRPr lang="hu-HU"/>
          </a:p>
        </p:txBody>
      </p:sp>
      <p:sp>
        <p:nvSpPr>
          <p:cNvPr id="1028" name="Text Box 4"/>
          <p:cNvSpPr txBox="1">
            <a:spLocks noChangeArrowheads="1"/>
          </p:cNvSpPr>
          <p:nvPr/>
        </p:nvSpPr>
        <p:spPr bwMode="auto">
          <a:xfrm>
            <a:off x="3124200" y="6356350"/>
            <a:ext cx="2895600" cy="365125"/>
          </a:xfrm>
          <a:prstGeom prst="rect">
            <a:avLst/>
          </a:prstGeom>
          <a:noFill/>
          <a:ln w="9525" cap="flat">
            <a:noFill/>
            <a:round/>
            <a:headEnd/>
            <a:tailEnd/>
          </a:ln>
          <a:effectLst/>
        </p:spPr>
        <p:txBody>
          <a:bodyPr wrap="none" anchor="ctr"/>
          <a:lstStyle/>
          <a:p>
            <a:endParaRPr lang="hu-HU"/>
          </a:p>
        </p:txBody>
      </p:sp>
      <p:sp>
        <p:nvSpPr>
          <p:cNvPr id="1029" name="Rectangle 5"/>
          <p:cNvSpPr>
            <a:spLocks noGrp="1" noChangeArrowheads="1"/>
          </p:cNvSpPr>
          <p:nvPr>
            <p:ph type="sldNum"/>
          </p:nvPr>
        </p:nvSpPr>
        <p:spPr bwMode="auto">
          <a:xfrm>
            <a:off x="6553200" y="6356350"/>
            <a:ext cx="2130425" cy="361950"/>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mn-cs"/>
              </a:defRPr>
            </a:lvl1pPr>
          </a:lstStyle>
          <a:p>
            <a:fld id="{F14C4E3F-3824-4F81-84DB-8B363E10896D}" type="slidenum">
              <a:rPr lang="hu-HU"/>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roid Sans Fallback" charset="0"/>
          <a:cs typeface="Droid Sans Fallback" charset="0"/>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roid Sans Fallback" charset="0"/>
          <a:cs typeface="Droid Sans Fallback" charset="0"/>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roid Sans Fallback" charset="0"/>
          <a:cs typeface="Droid Sans Fallback" charset="0"/>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roid Sans Fallback" charset="0"/>
          <a:cs typeface="Droid Sans Fallback"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roid Sans Fallback" charset="0"/>
          <a:cs typeface="Droid Sans Fallback"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roid Sans Fallback" charset="0"/>
          <a:cs typeface="Droid Sans Fallback"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roid Sans Fallback" charset="0"/>
          <a:cs typeface="Droid Sans Fallback"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roid Sans Fallback" charset="0"/>
          <a:cs typeface="Droid Sans Fallback"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flash.uchicago.edu/site/index.s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file:///\\..\Video\Sedov_deneb_press_refined.mpeg"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file:///\\..\Video\Sedov_3D_128CPU_box_op.mpeg" TargetMode="External"/><Relationship Id="rId5" Type="http://schemas.openxmlformats.org/officeDocument/2006/relationships/hyperlink" Target="file:///\\..\Video\Sedov_deneb_temp_refined.mpeg" TargetMode="External"/><Relationship Id="rId4" Type="http://schemas.openxmlformats.org/officeDocument/2006/relationships/hyperlink" Target="file:///\\..\Video\Sedov_deneb_dens_refined.mpe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file:///\\..\Video\WindTunnel_pres_NIIF.mpeg"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file:///\\..\Video\WindTunnel_vely_NIIF.mpeg" TargetMode="External"/><Relationship Id="rId4" Type="http://schemas.openxmlformats.org/officeDocument/2006/relationships/hyperlink" Target="file:///\\..\Video\WindTunnel_velx_NIIF.mpe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file:///\\..\Video\RHD_Riemann_NIIF_log_press.mpeg"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file:///\\..\Video\FlatPlate_deneb_press_fine.mpeg"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hyperlink" Target="file:///\\..\Video\Mod_Sedov_fine_press.mpeg" TargetMode="External"/><Relationship Id="rId5" Type="http://schemas.openxmlformats.org/officeDocument/2006/relationships/hyperlink" Target="file:///\\..\Video\Mod_Sedov_fine_dens.mpeg" TargetMode="External"/><Relationship Id="rId4" Type="http://schemas.openxmlformats.org/officeDocument/2006/relationships/hyperlink" Target="file:///\\..\Video\FlatPlate_deneb_velx_fine.mpe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file:///\\..\Video\Orszag_Tang.mpeg"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hyperlink" Target="file:///\\..\Video\Orszag_Tang_3D_niif_dens_256CPU.mpe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file:///\\..\Video\Torus_dens_niif.mpeg"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hyperlink" Target="file:///\\..\Video\Rotor_log_press_niif.mpeg"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hyperlink" Target="file:///\\..\Video\Rotor_log_mag_press_niif.mpeg" TargetMode="External"/><Relationship Id="rId4" Type="http://schemas.openxmlformats.org/officeDocument/2006/relationships/hyperlink" Target="file:///\\..\Video\Rotor_log_dens_niif.mpe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file:///\\..\Video\Current_Sheet_dens_NIIF.mpeg"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hyperlink" Target="file:///\\..\Video\Current_Sheet_magx_vol_NIIF.mpe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s://wci.llnl.gov/codes/visit/" TargetMode="External"/><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1700213"/>
            <a:ext cx="9144000" cy="4105275"/>
          </a:xfrm>
          <a:prstGeom prst="rect">
            <a:avLst/>
          </a:prstGeom>
          <a:solidFill>
            <a:srgbClr val="4F81BD"/>
          </a:solidFill>
          <a:ln w="25560" cap="sq">
            <a:solidFill>
              <a:srgbClr val="385D8A"/>
            </a:solidFill>
            <a:miter lim="800000"/>
            <a:headEnd/>
            <a:tailEnd/>
          </a:ln>
          <a:effectLst/>
        </p:spPr>
        <p:txBody>
          <a:bodyPr wrap="none" anchor="ctr"/>
          <a:lstStyle/>
          <a:p>
            <a:endParaRPr lang="hu-HU"/>
          </a:p>
        </p:txBody>
      </p:sp>
      <p:sp>
        <p:nvSpPr>
          <p:cNvPr id="3074" name="Text Box 2"/>
          <p:cNvSpPr txBox="1">
            <a:spLocks noChangeArrowheads="1"/>
          </p:cNvSpPr>
          <p:nvPr/>
        </p:nvSpPr>
        <p:spPr bwMode="auto">
          <a:xfrm>
            <a:off x="468313" y="488950"/>
            <a:ext cx="8229600" cy="5316538"/>
          </a:xfrm>
          <a:prstGeom prst="rect">
            <a:avLst/>
          </a:prstGeom>
          <a:noFill/>
          <a:ln w="9525" cap="flat">
            <a:noFill/>
            <a:round/>
            <a:headEnd/>
            <a:tailEnd/>
          </a:ln>
          <a:effectLst/>
        </p:spPr>
        <p:txBody>
          <a:bodyPr/>
          <a:lstStyle/>
          <a:p>
            <a:pPr marL="342900" indent="-339725" algn="ctr">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hu-HU" sz="3200" b="1">
                <a:solidFill>
                  <a:srgbClr val="000000"/>
                </a:solidFill>
                <a:latin typeface="Verdana" pitchFamily="32" charset="0"/>
                <a:ea typeface="Verdana" pitchFamily="32" charset="0"/>
                <a:cs typeface="Verdana" pitchFamily="32" charset="0"/>
              </a:rPr>
              <a:t>Asztrofizika a lézerlaboratóriumban</a:t>
            </a:r>
          </a:p>
          <a:p>
            <a:pPr marL="342900" indent="-339725" algn="ctr">
              <a:spcBef>
                <a:spcPts val="4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hu-HU" b="1">
              <a:solidFill>
                <a:srgbClr val="000000"/>
              </a:solidFill>
              <a:latin typeface="Verdana" pitchFamily="32" charset="0"/>
              <a:ea typeface="Verdana" pitchFamily="32" charset="0"/>
              <a:cs typeface="Verdana" pitchFamily="32" charset="0"/>
            </a:endParaRPr>
          </a:p>
          <a:p>
            <a:pPr marL="342900" indent="-339725" algn="ctr">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hu-HU" sz="2800" b="1">
                <a:solidFill>
                  <a:srgbClr val="000000"/>
                </a:solidFill>
                <a:latin typeface="Verdana" pitchFamily="32" charset="0"/>
                <a:ea typeface="Verdana" pitchFamily="32" charset="0"/>
                <a:cs typeface="Verdana" pitchFamily="32" charset="0"/>
              </a:rPr>
              <a:t>Szerzők: </a:t>
            </a:r>
          </a:p>
          <a:p>
            <a:pPr marL="342900" indent="-339725" algn="ctr">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hu-HU" sz="2800" b="1">
                <a:solidFill>
                  <a:srgbClr val="000000"/>
                </a:solidFill>
                <a:latin typeface="Verdana" pitchFamily="32" charset="0"/>
                <a:ea typeface="Verdana" pitchFamily="32" charset="0"/>
                <a:cs typeface="Verdana" pitchFamily="32" charset="0"/>
              </a:rPr>
              <a:t>Dr. Szatmáry Károly egyetemi docens,</a:t>
            </a:r>
          </a:p>
          <a:p>
            <a:pPr marL="342900" indent="-339725" algn="ctr">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hu-HU" sz="2800" b="1">
                <a:solidFill>
                  <a:srgbClr val="000000"/>
                </a:solidFill>
                <a:latin typeface="Verdana" pitchFamily="32" charset="0"/>
                <a:ea typeface="Verdana" pitchFamily="32" charset="0"/>
                <a:cs typeface="Verdana" pitchFamily="32" charset="0"/>
              </a:rPr>
              <a:t>Dr. Székely Péter egyetemi adjunktus</a:t>
            </a:r>
          </a:p>
          <a:p>
            <a:pPr marL="342900" indent="-339725" algn="ctr">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hu-HU" sz="2800" b="1">
                <a:solidFill>
                  <a:srgbClr val="000000"/>
                </a:solidFill>
                <a:latin typeface="Verdana" pitchFamily="32" charset="0"/>
                <a:ea typeface="Verdana" pitchFamily="32" charset="0"/>
                <a:cs typeface="Verdana" pitchFamily="32" charset="0"/>
              </a:rPr>
              <a:t>SZTE Kísérleti Fizikai Tanszék</a:t>
            </a:r>
          </a:p>
          <a:p>
            <a:pPr marL="342900" indent="-339725" algn="ctr">
              <a:spcBef>
                <a:spcPts val="5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hu-HU" sz="2000" b="1">
              <a:solidFill>
                <a:srgbClr val="000000"/>
              </a:solidFill>
              <a:latin typeface="Verdana" pitchFamily="32" charset="0"/>
              <a:ea typeface="Verdana" pitchFamily="32" charset="0"/>
              <a:cs typeface="Verdana" pitchFamily="32" charset="0"/>
            </a:endParaRPr>
          </a:p>
          <a:p>
            <a:pPr marL="342900" indent="-339725" algn="ctr">
              <a:spcBef>
                <a:spcPts val="5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hu-HU" sz="2000" b="1">
                <a:solidFill>
                  <a:srgbClr val="000000"/>
                </a:solidFill>
                <a:latin typeface="Verdana" pitchFamily="32" charset="0"/>
                <a:ea typeface="Verdana" pitchFamily="32" charset="0"/>
                <a:cs typeface="Verdana" pitchFamily="32" charset="0"/>
              </a:rPr>
              <a:t>Lektor: Dr. Földes István tudományos tanácsadó,</a:t>
            </a:r>
          </a:p>
          <a:p>
            <a:pPr marL="342900" indent="-339725" algn="ctr">
              <a:spcBef>
                <a:spcPts val="5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hu-HU" sz="2000" b="1">
                <a:solidFill>
                  <a:srgbClr val="000000"/>
                </a:solidFill>
                <a:latin typeface="Verdana" pitchFamily="32" charset="0"/>
                <a:ea typeface="Verdana" pitchFamily="32" charset="0"/>
                <a:cs typeface="Verdana" pitchFamily="32" charset="0"/>
              </a:rPr>
              <a:t>MTA Wigner Fizikai Kutatóközpont</a:t>
            </a:r>
          </a:p>
          <a:p>
            <a:pPr marL="342900" indent="-339725" algn="ctr">
              <a:spcBef>
                <a:spcPts val="5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hu-HU" sz="2000" b="1">
              <a:solidFill>
                <a:srgbClr val="000000"/>
              </a:solidFill>
              <a:latin typeface="Verdana" pitchFamily="32" charset="0"/>
              <a:ea typeface="Droid Sans Fallback" charset="0"/>
              <a:cs typeface="Droid Sans Fallback" charset="0"/>
            </a:endParaRPr>
          </a:p>
          <a:p>
            <a:pPr marL="341313" indent="-339725">
              <a:spcBef>
                <a:spcPts val="5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hu-HU" sz="2000" b="1">
              <a:solidFill>
                <a:srgbClr val="000000"/>
              </a:solidFill>
              <a:latin typeface="Verdana" pitchFamily="32" charset="0"/>
              <a:ea typeface="Droid Sans Fallback" charset="0"/>
              <a:cs typeface="Droid Sans Fallback" charset="0"/>
            </a:endParaRPr>
          </a:p>
        </p:txBody>
      </p:sp>
      <p:sp>
        <p:nvSpPr>
          <p:cNvPr id="3075" name="Text Box 3"/>
          <p:cNvSpPr txBox="1">
            <a:spLocks noChangeArrowheads="1"/>
          </p:cNvSpPr>
          <p:nvPr/>
        </p:nvSpPr>
        <p:spPr bwMode="auto">
          <a:xfrm>
            <a:off x="-642938" y="5429250"/>
            <a:ext cx="8229601" cy="1143000"/>
          </a:xfrm>
          <a:prstGeom prst="rect">
            <a:avLst/>
          </a:prstGeom>
          <a:noFill/>
          <a:ln w="9525" cap="flat">
            <a:noFill/>
            <a:round/>
            <a:headEnd/>
            <a:tailEnd/>
          </a:ln>
          <a:effectLst/>
        </p:spPr>
        <p:txBody>
          <a:bodyPr wrap="none" anchor="ctr"/>
          <a:lstStyle/>
          <a:p>
            <a:endParaRPr lang="hu-HU"/>
          </a:p>
        </p:txBody>
      </p:sp>
      <p:pic>
        <p:nvPicPr>
          <p:cNvPr id="3076" name="Picture 4"/>
          <p:cNvPicPr>
            <a:picLocks noChangeAspect="1" noChangeArrowheads="1"/>
          </p:cNvPicPr>
          <p:nvPr/>
        </p:nvPicPr>
        <p:blipFill>
          <a:blip r:embed="rId3" cstate="print"/>
          <a:srcRect/>
          <a:stretch>
            <a:fillRect/>
          </a:stretch>
        </p:blipFill>
        <p:spPr bwMode="auto">
          <a:xfrm>
            <a:off x="468313" y="6010275"/>
            <a:ext cx="790575" cy="788988"/>
          </a:xfrm>
          <a:prstGeom prst="rect">
            <a:avLst/>
          </a:prstGeom>
          <a:noFill/>
          <a:ln w="9525" cap="flat">
            <a:noFill/>
            <a:round/>
            <a:headEnd/>
            <a:tailEnd/>
          </a:ln>
          <a:effectLst/>
        </p:spPr>
      </p:pic>
      <p:pic>
        <p:nvPicPr>
          <p:cNvPr id="3077" name="Picture 5"/>
          <p:cNvPicPr>
            <a:picLocks noChangeAspect="1" noChangeArrowheads="1"/>
          </p:cNvPicPr>
          <p:nvPr/>
        </p:nvPicPr>
        <p:blipFill>
          <a:blip r:embed="rId4" cstate="print"/>
          <a:srcRect/>
          <a:stretch>
            <a:fillRect/>
          </a:stretch>
        </p:blipFill>
        <p:spPr bwMode="auto">
          <a:xfrm>
            <a:off x="6084888" y="5959475"/>
            <a:ext cx="2879725" cy="900113"/>
          </a:xfrm>
          <a:prstGeom prst="rect">
            <a:avLst/>
          </a:prstGeom>
          <a:noFill/>
          <a:ln w="9525" cap="flat">
            <a:noFill/>
            <a:round/>
            <a:headEnd/>
            <a:tailEnd/>
          </a:ln>
          <a:effectLst/>
        </p:spPr>
      </p:pic>
      <p:sp>
        <p:nvSpPr>
          <p:cNvPr id="3078" name="Text Box 6"/>
          <p:cNvSpPr txBox="1">
            <a:spLocks noChangeArrowheads="1"/>
          </p:cNvSpPr>
          <p:nvPr/>
        </p:nvSpPr>
        <p:spPr bwMode="auto">
          <a:xfrm>
            <a:off x="1962150" y="6165850"/>
            <a:ext cx="4000500" cy="288925"/>
          </a:xfrm>
          <a:prstGeom prst="rect">
            <a:avLst/>
          </a:prstGeom>
          <a:noFill/>
          <a:ln w="9525" cap="flat">
            <a:noFill/>
            <a:round/>
            <a:headEnd/>
            <a:tailEnd/>
          </a:ln>
          <a:effectLst/>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100" i="1">
                <a:solidFill>
                  <a:srgbClr val="000000"/>
                </a:solidFill>
                <a:latin typeface="Verdana" pitchFamily="32" charset="0"/>
                <a:ea typeface="Verdana" pitchFamily="32" charset="0"/>
                <a:cs typeface="Verdana" pitchFamily="32" charset="0"/>
              </a:rPr>
              <a:t>TÁMOP-4.1.1.C-12/1/KONV-2012-0005 projekt</a:t>
            </a:r>
            <a:r>
              <a:rPr lang="hu-HU" sz="1100">
                <a:solidFill>
                  <a:srgbClr val="000000"/>
                </a:solidFill>
                <a:latin typeface="Verdana" pitchFamily="32" charset="0"/>
                <a:ea typeface="Verdana" pitchFamily="32" charset="0"/>
                <a:cs typeface="Verdana" pitchFamily="32" charset="0"/>
              </a:rPr>
              <a:t> </a:t>
            </a:r>
          </a:p>
        </p:txBody>
      </p:sp>
      <p:sp>
        <p:nvSpPr>
          <p:cNvPr id="3079" name="Rectangle 7"/>
          <p:cNvSpPr>
            <a:spLocks noChangeArrowheads="1"/>
          </p:cNvSpPr>
          <p:nvPr/>
        </p:nvSpPr>
        <p:spPr bwMode="auto">
          <a:xfrm>
            <a:off x="1687513" y="6388100"/>
            <a:ext cx="4548187" cy="215900"/>
          </a:xfrm>
          <a:prstGeom prst="rect">
            <a:avLst/>
          </a:prstGeom>
          <a:noFill/>
          <a:ln w="9525" cap="flat">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800">
                <a:solidFill>
                  <a:srgbClr val="000000"/>
                </a:solidFill>
                <a:latin typeface="Verdana" pitchFamily="32" charset="0"/>
                <a:ea typeface="Verdana" pitchFamily="32" charset="0"/>
                <a:cs typeface="Verdana" pitchFamily="32" charset="0"/>
              </a:rPr>
              <a:t>„Ágazati felkészítés a hazai ELI projekttel összefüggő képzési és K+F feladatokra"</a:t>
            </a:r>
          </a:p>
        </p:txBody>
      </p:sp>
      <p:pic>
        <p:nvPicPr>
          <p:cNvPr id="3080" name="Picture 8"/>
          <p:cNvPicPr>
            <a:picLocks noChangeAspect="1" noChangeArrowheads="1"/>
          </p:cNvPicPr>
          <p:nvPr/>
        </p:nvPicPr>
        <p:blipFill>
          <a:blip r:embed="rId5" cstate="print"/>
          <a:srcRect/>
          <a:stretch>
            <a:fillRect/>
          </a:stretch>
        </p:blipFill>
        <p:spPr bwMode="auto">
          <a:xfrm>
            <a:off x="7308850" y="69850"/>
            <a:ext cx="1697038" cy="525463"/>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215900" y="431800"/>
            <a:ext cx="8650288" cy="5291138"/>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FLASH számos, előre bekonfigurált szimulációt tartalmaz, amelyek a szoftver HEDP képességeit demonstrálják, ezek például:</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FF"/>
                </a:solidFill>
                <a:ea typeface="Droid Sans Fallback" charset="0"/>
                <a:cs typeface="Droid Sans Fallback" charset="0"/>
              </a:rPr>
              <a:t>MGDInfinite</a:t>
            </a:r>
            <a:r>
              <a:rPr lang="hu-HU" sz="1400">
                <a:solidFill>
                  <a:srgbClr val="000000"/>
                </a:solidFill>
                <a:ea typeface="Droid Sans Fallback" charset="0"/>
                <a:cs typeface="Droid Sans Fallback" charset="0"/>
              </a:rPr>
              <a:t>: egyszerű, 0 dimenziós teszt az elektronok, ionok és a sugárzási mező közti energiatranszferre</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FF"/>
                </a:solidFill>
                <a:ea typeface="Droid Sans Fallback" charset="0"/>
                <a:cs typeface="Droid Sans Fallback" charset="0"/>
              </a:rPr>
              <a:t>MGDStep</a:t>
            </a:r>
            <a:r>
              <a:rPr lang="hu-HU" sz="1400">
                <a:solidFill>
                  <a:srgbClr val="000000"/>
                </a:solidFill>
                <a:ea typeface="Droid Sans Fallback" charset="0"/>
                <a:cs typeface="Droid Sans Fallback" charset="0"/>
              </a:rPr>
              <a:t>: egyszerű 1D-s szimuláció az elektron vezetőképesség, az ion/elektron egyensúly és az MGD kezelésére (Multi Group Diffusion)</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FF"/>
                </a:solidFill>
                <a:ea typeface="Droid Sans Fallback" charset="0"/>
                <a:cs typeface="Droid Sans Fallback" charset="0"/>
              </a:rPr>
              <a:t>ShafranovShock</a:t>
            </a:r>
            <a:r>
              <a:rPr lang="hu-HU" sz="1400">
                <a:solidFill>
                  <a:srgbClr val="000000"/>
                </a:solidFill>
                <a:ea typeface="Droid Sans Fallback" charset="0"/>
                <a:cs typeface="Droid Sans Fallback" charset="0"/>
              </a:rPr>
              <a:t>: 1D-s tesztje a sugárzás nélküli plazmában (azaz az ionok és elektronok hőmérséklete eltérő) lévő lökéshullám struktúra fejlődésének</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FF"/>
                </a:solidFill>
                <a:ea typeface="Droid Sans Fallback" charset="0"/>
                <a:cs typeface="Droid Sans Fallback" charset="0"/>
              </a:rPr>
              <a:t>GrayDiffRadShock</a:t>
            </a:r>
            <a:r>
              <a:rPr lang="hu-HU" sz="1400">
                <a:solidFill>
                  <a:srgbClr val="000000"/>
                </a:solidFill>
                <a:ea typeface="Droid Sans Fallback" charset="0"/>
                <a:cs typeface="Droid Sans Fallback" charset="0"/>
              </a:rPr>
              <a:t>: 1D-s szimuláció, a sugárzási lökéshullám szerkezete</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FF"/>
                </a:solidFill>
                <a:ea typeface="Droid Sans Fallback" charset="0"/>
                <a:cs typeface="Droid Sans Fallback" charset="0"/>
              </a:rPr>
              <a:t>ReinickeMeyer</a:t>
            </a:r>
            <a:r>
              <a:rPr lang="hu-HU" sz="1400">
                <a:solidFill>
                  <a:srgbClr val="000000"/>
                </a:solidFill>
                <a:ea typeface="Droid Sans Fallback" charset="0"/>
                <a:cs typeface="Droid Sans Fallback" charset="0"/>
              </a:rPr>
              <a:t>: szférikus lökéshullám tesztje termális vezetőképességgel</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FF"/>
                </a:solidFill>
                <a:ea typeface="Droid Sans Fallback" charset="0"/>
                <a:cs typeface="Droid Sans Fallback" charset="0"/>
              </a:rPr>
              <a:t>LaserSlab</a:t>
            </a:r>
            <a:r>
              <a:rPr lang="hu-HU" sz="1400">
                <a:solidFill>
                  <a:srgbClr val="000000"/>
                </a:solidFill>
                <a:ea typeface="Droid Sans Fallback" charset="0"/>
                <a:cs typeface="Droid Sans Fallback" charset="0"/>
              </a:rPr>
              <a:t>: teljes fizikát felvonultató 2D-s szimuláció, amely tartalmaz 3T hidrodinamikát, tabulázott állapotegyenletet, valamint opacitást, MGD-t, elektron vezetőképességet és lézeres sugárkövetést is.</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334963" y="360363"/>
            <a:ext cx="8521700" cy="1531937"/>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Az alábbiakban csupán felsorolás és szervezeti diagram szintjén megemlítjük a FLASH kódba implementált, fizikai problémakörök kezelésére szolgáló unitokat.</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Hydrodynamics Unit</a:t>
            </a:r>
            <a:r>
              <a:rPr lang="hu-HU" sz="1400">
                <a:solidFill>
                  <a:srgbClr val="000000"/>
                </a:solidFill>
                <a:ea typeface="Droid Sans Fallback" charset="0"/>
                <a:cs typeface="Droid Sans Fallback" charset="0"/>
              </a:rPr>
              <a:t>: gáz hidrodinamika, relativisztikus hidrodinamika, magneto-hidrodinamika.</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pic>
        <p:nvPicPr>
          <p:cNvPr id="13314" name="Picture 2"/>
          <p:cNvPicPr>
            <a:picLocks noChangeAspect="1" noChangeArrowheads="1"/>
          </p:cNvPicPr>
          <p:nvPr/>
        </p:nvPicPr>
        <p:blipFill>
          <a:blip r:embed="rId3" cstate="print"/>
          <a:srcRect/>
          <a:stretch>
            <a:fillRect/>
          </a:stretch>
        </p:blipFill>
        <p:spPr bwMode="auto">
          <a:xfrm>
            <a:off x="1885950" y="1716088"/>
            <a:ext cx="5457825" cy="447675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576263" y="407988"/>
            <a:ext cx="8064500" cy="1006475"/>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Equation of State Unit</a:t>
            </a:r>
            <a:r>
              <a:rPr lang="hu-HU" sz="1400">
                <a:solidFill>
                  <a:srgbClr val="000000"/>
                </a:solidFill>
                <a:ea typeface="Droid Sans Fallback" charset="0"/>
                <a:cs typeface="Droid Sans Fallback" charset="0"/>
              </a:rPr>
              <a:t>: pl. hidrodinamikához és nukleáris égéshez szükséges állapotegyenlet megoldók</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pic>
        <p:nvPicPr>
          <p:cNvPr id="14338" name="Picture 2"/>
          <p:cNvPicPr>
            <a:picLocks noChangeAspect="1" noChangeArrowheads="1"/>
          </p:cNvPicPr>
          <p:nvPr/>
        </p:nvPicPr>
        <p:blipFill>
          <a:blip r:embed="rId3" cstate="print"/>
          <a:srcRect/>
          <a:stretch>
            <a:fillRect/>
          </a:stretch>
        </p:blipFill>
        <p:spPr bwMode="auto">
          <a:xfrm>
            <a:off x="450850" y="1295400"/>
            <a:ext cx="8329613" cy="532765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947738" y="287338"/>
            <a:ext cx="5029200" cy="733425"/>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Az egyéb lokális fizikai unitok diagramja:</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pic>
        <p:nvPicPr>
          <p:cNvPr id="15362" name="Picture 2"/>
          <p:cNvPicPr>
            <a:picLocks noChangeAspect="1" noChangeArrowheads="1"/>
          </p:cNvPicPr>
          <p:nvPr/>
        </p:nvPicPr>
        <p:blipFill>
          <a:blip r:embed="rId3" cstate="print"/>
          <a:srcRect/>
          <a:stretch>
            <a:fillRect/>
          </a:stretch>
        </p:blipFill>
        <p:spPr bwMode="auto">
          <a:xfrm>
            <a:off x="1217613" y="720725"/>
            <a:ext cx="6710362" cy="474662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715963" y="5159375"/>
            <a:ext cx="8067675" cy="733425"/>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Diffuse Unit</a:t>
            </a:r>
            <a:r>
              <a:rPr lang="hu-HU" sz="1400">
                <a:solidFill>
                  <a:srgbClr val="000000"/>
                </a:solidFill>
                <a:ea typeface="Droid Sans Fallback" charset="0"/>
                <a:cs typeface="Droid Sans Fallback" charset="0"/>
              </a:rPr>
              <a:t>: diffúziós hatások implementálása, mint hővezetés, viszkozitás, tömeg diffuzivitás</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pic>
        <p:nvPicPr>
          <p:cNvPr id="16386" name="Picture 2"/>
          <p:cNvPicPr>
            <a:picLocks noChangeAspect="1" noChangeArrowheads="1"/>
          </p:cNvPicPr>
          <p:nvPr/>
        </p:nvPicPr>
        <p:blipFill>
          <a:blip r:embed="rId3" cstate="print"/>
          <a:srcRect/>
          <a:stretch>
            <a:fillRect/>
          </a:stretch>
        </p:blipFill>
        <p:spPr bwMode="auto">
          <a:xfrm>
            <a:off x="1633538" y="503238"/>
            <a:ext cx="5962650" cy="398145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439863" y="576263"/>
            <a:ext cx="6154737" cy="733425"/>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Gravity Unit</a:t>
            </a:r>
            <a:r>
              <a:rPr lang="hu-HU" sz="1400">
                <a:solidFill>
                  <a:srgbClr val="000000"/>
                </a:solidFill>
                <a:ea typeface="Droid Sans Fallback" charset="0"/>
                <a:cs typeface="Droid Sans Fallback" charset="0"/>
              </a:rPr>
              <a:t>: a gravitációs effektusok számításához szükséges</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pic>
        <p:nvPicPr>
          <p:cNvPr id="17410" name="Picture 2"/>
          <p:cNvPicPr>
            <a:picLocks noChangeAspect="1" noChangeArrowheads="1"/>
          </p:cNvPicPr>
          <p:nvPr/>
        </p:nvPicPr>
        <p:blipFill>
          <a:blip r:embed="rId3" cstate="print"/>
          <a:srcRect/>
          <a:stretch>
            <a:fillRect/>
          </a:stretch>
        </p:blipFill>
        <p:spPr bwMode="auto">
          <a:xfrm>
            <a:off x="1476375" y="1238250"/>
            <a:ext cx="6191250" cy="4881563"/>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1152525" y="563563"/>
            <a:ext cx="5797550" cy="733425"/>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Particles Unit</a:t>
            </a:r>
            <a:r>
              <a:rPr lang="hu-HU" sz="1400">
                <a:solidFill>
                  <a:srgbClr val="000000"/>
                </a:solidFill>
                <a:ea typeface="Droid Sans Fallback" charset="0"/>
                <a:cs typeface="Droid Sans Fallback" charset="0"/>
              </a:rPr>
              <a:t>: a részecskék kezeléséért/szimulációjáért felelős</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
        <p:nvSpPr>
          <p:cNvPr id="18434" name="Text Box 2"/>
          <p:cNvSpPr txBox="1">
            <a:spLocks noChangeArrowheads="1"/>
          </p:cNvSpPr>
          <p:nvPr/>
        </p:nvSpPr>
        <p:spPr bwMode="auto">
          <a:xfrm>
            <a:off x="360363" y="5472113"/>
            <a:ext cx="8359775" cy="946150"/>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Cosmology Unit</a:t>
            </a:r>
            <a:r>
              <a:rPr lang="hu-HU" sz="1400">
                <a:solidFill>
                  <a:srgbClr val="000000"/>
                </a:solidFill>
                <a:ea typeface="Droid Sans Fallback" charset="0"/>
                <a:cs typeface="Droid Sans Fallback" charset="0"/>
              </a:rPr>
              <a:t>: a táguló világegyetem skálafaktorára oldja meg a Friedmann-egyenletet, illetve kozmológiai vöröseltolódást rendel hidrodinamikai mennyiségekhez.</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pic>
        <p:nvPicPr>
          <p:cNvPr id="18435" name="Picture 3"/>
          <p:cNvPicPr>
            <a:picLocks noChangeAspect="1" noChangeArrowheads="1"/>
          </p:cNvPicPr>
          <p:nvPr/>
        </p:nvPicPr>
        <p:blipFill>
          <a:blip r:embed="rId3" cstate="print"/>
          <a:srcRect/>
          <a:stretch>
            <a:fillRect/>
          </a:stretch>
        </p:blipFill>
        <p:spPr bwMode="auto">
          <a:xfrm>
            <a:off x="1238250" y="1008063"/>
            <a:ext cx="6753225" cy="40640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1584325" y="635000"/>
            <a:ext cx="5919788" cy="733425"/>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Material Properties Units</a:t>
            </a:r>
            <a:r>
              <a:rPr lang="hu-HU" sz="1400">
                <a:solidFill>
                  <a:srgbClr val="000000"/>
                </a:solidFill>
                <a:ea typeface="Droid Sans Fallback" charset="0"/>
                <a:cs typeface="Droid Sans Fallback" charset="0"/>
              </a:rPr>
              <a:t>: anyagszerkezeti tulajdonságok kezelése</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pic>
        <p:nvPicPr>
          <p:cNvPr id="19458" name="Picture 2"/>
          <p:cNvPicPr>
            <a:picLocks noChangeAspect="1" noChangeArrowheads="1"/>
          </p:cNvPicPr>
          <p:nvPr/>
        </p:nvPicPr>
        <p:blipFill>
          <a:blip r:embed="rId3" cstate="print"/>
          <a:srcRect/>
          <a:stretch>
            <a:fillRect/>
          </a:stretch>
        </p:blipFill>
        <p:spPr bwMode="auto">
          <a:xfrm>
            <a:off x="1627188" y="2087563"/>
            <a:ext cx="5889625" cy="3735387"/>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887413" y="4079875"/>
            <a:ext cx="7897812" cy="733425"/>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Radiative Transfer Unit</a:t>
            </a:r>
            <a:r>
              <a:rPr lang="hu-HU" sz="1400">
                <a:solidFill>
                  <a:srgbClr val="000000"/>
                </a:solidFill>
                <a:ea typeface="Droid Sans Fallback" charset="0"/>
                <a:cs typeface="Droid Sans Fallback" charset="0"/>
              </a:rPr>
              <a:t>: ez oldja meg az alábbi sugárzási transzportegyenletet:</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pic>
        <p:nvPicPr>
          <p:cNvPr id="20482" name="Picture 2"/>
          <p:cNvPicPr>
            <a:picLocks noChangeAspect="1" noChangeArrowheads="1"/>
          </p:cNvPicPr>
          <p:nvPr/>
        </p:nvPicPr>
        <p:blipFill>
          <a:blip r:embed="rId3" cstate="print"/>
          <a:srcRect/>
          <a:stretch>
            <a:fillRect/>
          </a:stretch>
        </p:blipFill>
        <p:spPr bwMode="auto">
          <a:xfrm>
            <a:off x="2503488" y="4535488"/>
            <a:ext cx="4048125" cy="952500"/>
          </a:xfrm>
          <a:prstGeom prst="rect">
            <a:avLst/>
          </a:prstGeom>
          <a:noFill/>
          <a:ln w="9525" cap="flat">
            <a:noFill/>
            <a:round/>
            <a:headEnd/>
            <a:tailEnd/>
          </a:ln>
          <a:effectLst/>
        </p:spPr>
      </p:pic>
      <p:sp>
        <p:nvSpPr>
          <p:cNvPr id="20483" name="Text Box 3"/>
          <p:cNvSpPr txBox="1">
            <a:spLocks noChangeArrowheads="1"/>
          </p:cNvSpPr>
          <p:nvPr/>
        </p:nvSpPr>
        <p:spPr bwMode="auto">
          <a:xfrm>
            <a:off x="431800" y="5688013"/>
            <a:ext cx="8496300" cy="946150"/>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fentieken kívül természetesen még számos egyéb unitot használ a FLASH programcsomag például a naplózáshoz, az adatkezeléshez, a futási teljesítmény monitorozásához, stb.</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pic>
        <p:nvPicPr>
          <p:cNvPr id="20484" name="Picture 4"/>
          <p:cNvPicPr>
            <a:picLocks noChangeAspect="1" noChangeArrowheads="1"/>
          </p:cNvPicPr>
          <p:nvPr/>
        </p:nvPicPr>
        <p:blipFill>
          <a:blip r:embed="rId4" cstate="print"/>
          <a:srcRect/>
          <a:stretch>
            <a:fillRect/>
          </a:stretch>
        </p:blipFill>
        <p:spPr bwMode="auto">
          <a:xfrm>
            <a:off x="2087563" y="792163"/>
            <a:ext cx="4967287" cy="309562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314325" y="215900"/>
            <a:ext cx="8613775" cy="6548438"/>
          </a:xfrm>
          <a:prstGeom prst="rect">
            <a:avLst/>
          </a:prstGeom>
          <a:noFill/>
          <a:ln w="9525" cap="flat">
            <a:noFill/>
            <a:round/>
            <a:headEnd/>
            <a:tailEnd/>
          </a:ln>
          <a:effectLst/>
        </p:spPr>
        <p:txBody>
          <a:bodyPr lIns="90000" tIns="45000" rIns="90000" bIns="45000"/>
          <a:lstStyle/>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600" b="1" i="1" u="sng">
                <a:solidFill>
                  <a:srgbClr val="0000FF"/>
                </a:solidFill>
                <a:ea typeface="Droid Sans Fallback" charset="0"/>
                <a:cs typeface="Droid Sans Fallback" charset="0"/>
              </a:rPr>
              <a:t>3., A programcsomag működés közbeni bemutatása, a beépített demonstrációs szimulációk fordítása, futtatása.</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FLASH kód számos előre konfigurált szimulációt tartalmaz, amelyek nagy segítséget adhatnak a saját problémakör megtervezéséhez és magához a szimulációnak a programozásához. Ezek az előre megalkotott szimulációk az alábbi csoportokba rendezhetőek. A szimulációk közül néhány paraméterezését, futtatását és az adatok elemzését részletesen is ismertetjük a következő alfejezetekben.</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FF"/>
                </a:solidFill>
                <a:ea typeface="Droid Sans Fallback" charset="0"/>
                <a:cs typeface="Droid Sans Fallback" charset="0"/>
              </a:rPr>
              <a:t>- hidrodinamikai teszt-problémák</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FF"/>
                </a:solidFill>
                <a:ea typeface="Droid Sans Fallback" charset="0"/>
                <a:cs typeface="Droid Sans Fallback" charset="0"/>
              </a:rPr>
              <a:t>- magneto-hidrodinamikai szimulációk</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FF"/>
                </a:solidFill>
                <a:ea typeface="Droid Sans Fallback" charset="0"/>
                <a:cs typeface="Droid Sans Fallback" charset="0"/>
              </a:rPr>
              <a:t>- gravitációs tesztszimulációk</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FF"/>
                </a:solidFill>
                <a:ea typeface="Droid Sans Fallback" charset="0"/>
                <a:cs typeface="Droid Sans Fallback" charset="0"/>
              </a:rPr>
              <a:t>- részecskékkel kapcsolatos problémák</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FF"/>
                </a:solidFill>
                <a:ea typeface="Droid Sans Fallback" charset="0"/>
                <a:cs typeface="Droid Sans Fallback" charset="0"/>
              </a:rPr>
              <a:t>- égési teszt</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FF"/>
                </a:solidFill>
                <a:ea typeface="Droid Sans Fallback" charset="0"/>
                <a:cs typeface="Droid Sans Fallback" charset="0"/>
              </a:rPr>
              <a:t>- sugárzási energiatranszport tesztszimulációk</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FF"/>
                </a:solidFill>
                <a:ea typeface="Droid Sans Fallback" charset="0"/>
                <a:cs typeface="Droid Sans Fallback" charset="0"/>
              </a:rPr>
              <a:t>- 3T lökéshullám-problémák</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FF"/>
                </a:solidFill>
                <a:ea typeface="Droid Sans Fallback" charset="0"/>
                <a:cs typeface="Droid Sans Fallback" charset="0"/>
              </a:rPr>
              <a:t>- egyéb szimulációk.</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FF00FF"/>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683568" y="476672"/>
            <a:ext cx="7991475" cy="6119812"/>
          </a:xfrm>
          <a:prstGeom prst="rect">
            <a:avLst/>
          </a:prstGeom>
          <a:noFill/>
          <a:ln w="9525" cap="flat">
            <a:noFill/>
            <a:round/>
            <a:headEnd/>
            <a:tailEnd/>
          </a:ln>
          <a:effectLst>
            <a:outerShdw blurRad="50800" dist="50800" dir="5400000" algn="ctr" rotWithShape="0">
              <a:schemeClr val="bg1"/>
            </a:outerShdw>
          </a:effectLst>
        </p:spPr>
        <p:txBody>
          <a:bodyPr lIns="90000" tIns="45000" rIns="90000" bIns="45000"/>
          <a:lstStyle/>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600" b="1" i="1" u="sng" dirty="0">
                <a:solidFill>
                  <a:srgbClr val="FF0000"/>
                </a:solidFill>
                <a:ea typeface="Droid Sans Fallback" charset="0"/>
                <a:cs typeface="Droid Sans Fallback" charset="0"/>
              </a:rPr>
              <a:t>A FLASH kód felhasználása az "Asztrofizika a lézerlaboratóriumban" című kurzus digitális tananyagában </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000" dirty="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dirty="0">
                <a:solidFill>
                  <a:srgbClr val="000000"/>
                </a:solidFill>
                <a:ea typeface="Droid Sans Fallback" charset="0"/>
                <a:cs typeface="Droid Sans Fallback" charset="0"/>
              </a:rPr>
              <a:t>Az alábbiakban vázlatosan bemutatjuk a FLASH kódot, lépéseket teszünk a kód gyakorlati oldalról történő ismertetésére és alkalmazhatóságának demonstrálására a különféle asztrofizikai problémák laboratóriumi vizsgálatához.</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dirty="0">
                <a:solidFill>
                  <a:srgbClr val="000000"/>
                </a:solidFill>
                <a:ea typeface="Droid Sans Fallback" charset="0"/>
                <a:cs typeface="Droid Sans Fallback" charset="0"/>
              </a:rPr>
              <a:t>A FLASH kód egy olyan, széles nemzetközi felhasználói bázissal rendelkező, szabadon hozzáférhető programkód, amely a legkülönfélébb tudományterületek kutatása során felmerülő problémák szimulációjára kínál több, különféle fizikai bázison álló, széles skálájú megoldást, mint például nagy energiájú fizika, termonukleáris szupernóvák, folyad</a:t>
            </a:r>
            <a:r>
              <a:rPr lang="hu-HU" sz="1400" dirty="0">
                <a:solidFill>
                  <a:schemeClr val="tx1"/>
                </a:solidFill>
                <a:ea typeface="Droid Sans Fallback" charset="0"/>
                <a:cs typeface="Droid Sans Fallback" charset="0"/>
              </a:rPr>
              <a:t>ékstruktú</a:t>
            </a:r>
            <a:r>
              <a:rPr lang="hu-HU" sz="1400" dirty="0">
                <a:solidFill>
                  <a:srgbClr val="000000"/>
                </a:solidFill>
                <a:ea typeface="Droid Sans Fallback" charset="0"/>
                <a:cs typeface="Droid Sans Fallback" charset="0"/>
              </a:rPr>
              <a:t>rák kölcsönhatása, stb.</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dirty="0">
                <a:solidFill>
                  <a:srgbClr val="000000"/>
                </a:solidFill>
                <a:ea typeface="Droid Sans Fallback" charset="0"/>
                <a:cs typeface="Droid Sans Fallback" charset="0"/>
              </a:rPr>
              <a:t>A szoftvercsomaghoz mellékelt </a:t>
            </a:r>
            <a:r>
              <a:rPr lang="hu-HU" sz="1400" dirty="0" err="1">
                <a:solidFill>
                  <a:srgbClr val="000000"/>
                </a:solidFill>
                <a:ea typeface="Droid Sans Fallback" charset="0"/>
                <a:cs typeface="Droid Sans Fallback" charset="0"/>
              </a:rPr>
              <a:t>tesztszimulációk</a:t>
            </a:r>
            <a:r>
              <a:rPr lang="hu-HU" sz="1400" dirty="0">
                <a:solidFill>
                  <a:srgbClr val="000000"/>
                </a:solidFill>
                <a:ea typeface="Droid Sans Fallback" charset="0"/>
                <a:cs typeface="Droid Sans Fallback" charset="0"/>
              </a:rPr>
              <a:t> futtatásával betekintést nyerhetünk a kód működésébe a különböző fizikai hátterű problémák alapjainak ismertetésével együtt. Ezek között olyan területek szerepelnek mint a hidrodinamika, a </a:t>
            </a:r>
            <a:r>
              <a:rPr lang="hu-HU" sz="1400" dirty="0" err="1">
                <a:solidFill>
                  <a:srgbClr val="000000"/>
                </a:solidFill>
                <a:ea typeface="Droid Sans Fallback" charset="0"/>
                <a:cs typeface="Droid Sans Fallback" charset="0"/>
              </a:rPr>
              <a:t>magneto-hidrodinamika</a:t>
            </a:r>
            <a:r>
              <a:rPr lang="hu-HU" sz="1400" dirty="0">
                <a:solidFill>
                  <a:srgbClr val="000000"/>
                </a:solidFill>
                <a:ea typeface="Droid Sans Fallback" charset="0"/>
                <a:cs typeface="Droid Sans Fallback" charset="0"/>
              </a:rPr>
              <a:t>, gravitáció, pontszerű test mozgása, égés, lökéshullámok, sugárzási energiatranszfer, lézerek, stb.</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dirty="0">
              <a:no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dirty="0">
                <a:solidFill>
                  <a:srgbClr val="000000"/>
                </a:solidFill>
                <a:ea typeface="Droid Sans Fallback" charset="0"/>
                <a:cs typeface="Droid Sans Fallback" charset="0"/>
              </a:rPr>
              <a:t>A FLASH kutatói csoport honlapja (</a:t>
            </a:r>
            <a:r>
              <a:rPr lang="hu-HU" sz="1400" dirty="0" err="1">
                <a:solidFill>
                  <a:srgbClr val="000000"/>
                </a:solidFill>
                <a:ea typeface="Droid Sans Fallback" charset="0"/>
                <a:cs typeface="Droid Sans Fallback" charset="0"/>
              </a:rPr>
              <a:t>Flash</a:t>
            </a:r>
            <a:r>
              <a:rPr lang="hu-HU" sz="1400" dirty="0">
                <a:solidFill>
                  <a:srgbClr val="000000"/>
                </a:solidFill>
                <a:ea typeface="Droid Sans Fallback" charset="0"/>
                <a:cs typeface="Droid Sans Fallback" charset="0"/>
              </a:rPr>
              <a:t> Center </a:t>
            </a:r>
            <a:r>
              <a:rPr lang="hu-HU" sz="1400" dirty="0" err="1">
                <a:solidFill>
                  <a:srgbClr val="000000"/>
                </a:solidFill>
                <a:ea typeface="Droid Sans Fallback" charset="0"/>
                <a:cs typeface="Droid Sans Fallback" charset="0"/>
              </a:rPr>
              <a:t>for</a:t>
            </a:r>
            <a:r>
              <a:rPr lang="hu-HU" sz="1400" dirty="0">
                <a:solidFill>
                  <a:srgbClr val="000000"/>
                </a:solidFill>
                <a:ea typeface="Droid Sans Fallback" charset="0"/>
                <a:cs typeface="Droid Sans Fallback" charset="0"/>
              </a:rPr>
              <a:t> </a:t>
            </a:r>
            <a:r>
              <a:rPr lang="hu-HU" sz="1400" dirty="0" err="1">
                <a:solidFill>
                  <a:srgbClr val="000000"/>
                </a:solidFill>
                <a:ea typeface="Droid Sans Fallback" charset="0"/>
                <a:cs typeface="Droid Sans Fallback" charset="0"/>
              </a:rPr>
              <a:t>Computational</a:t>
            </a:r>
            <a:r>
              <a:rPr lang="hu-HU" sz="1400" dirty="0">
                <a:solidFill>
                  <a:srgbClr val="000000"/>
                </a:solidFill>
                <a:ea typeface="Droid Sans Fallback" charset="0"/>
                <a:cs typeface="Droid Sans Fallback" charset="0"/>
              </a:rPr>
              <a:t> Science)</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dirty="0">
                <a:solidFill>
                  <a:srgbClr val="FF0000"/>
                </a:solidFill>
                <a:uFill>
                  <a:solidFill>
                    <a:srgbClr val="FF0000"/>
                  </a:solidFill>
                </a:uFill>
                <a:latin typeface="Arial" pitchFamily="34" charset="0"/>
                <a:ea typeface="Droid Sans Fallback" charset="0"/>
                <a:cs typeface="Arial" pitchFamily="34" charset="0"/>
                <a:hlinkClick r:id="rId3"/>
              </a:rPr>
              <a:t>http://flash.uchicago.edu/site/index.shtml</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dirty="0">
              <a:solidFill>
                <a:srgbClr val="6B0094"/>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549275" y="476250"/>
            <a:ext cx="8234363" cy="5932488"/>
          </a:xfrm>
          <a:prstGeom prst="rect">
            <a:avLst/>
          </a:prstGeom>
          <a:noFill/>
          <a:ln w="9525" cap="flat">
            <a:noFill/>
            <a:round/>
            <a:headEnd/>
            <a:tailEnd/>
          </a:ln>
          <a:effectLst/>
        </p:spPr>
        <p:txBody>
          <a:bodyPr lIns="90000" tIns="45000" rIns="90000" bIns="45000"/>
          <a:lstStyle/>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b="1" i="1">
              <a:solidFill>
                <a:srgbClr val="008000"/>
              </a:solidFill>
              <a:ea typeface="Droid Sans Fallback" charset="0"/>
              <a:cs typeface="Droid Sans Fallback" charset="0"/>
            </a:endParaRP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b="1" i="1">
                <a:solidFill>
                  <a:srgbClr val="008000"/>
                </a:solidFill>
                <a:ea typeface="Droid Sans Fallback" charset="0"/>
                <a:cs typeface="Droid Sans Fallback" charset="0"/>
              </a:rPr>
              <a:t>A. Hidrodinamikai teszt problémák.</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b="1" i="1">
              <a:solidFill>
                <a:srgbClr val="008000"/>
              </a:solidFill>
              <a:ea typeface="Droid Sans Fallback" charset="0"/>
              <a:cs typeface="Droid Sans Fallback" charset="0"/>
            </a:endParaRP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b="1" i="1">
              <a:solidFill>
                <a:srgbClr val="008000"/>
              </a:solidFill>
              <a:ea typeface="Droid Sans Fallback" charset="0"/>
              <a:cs typeface="Droid Sans Fallback" charset="0"/>
            </a:endParaRP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Ezek alapvetően a FLASH kód hidrodinamikai megoldójának funkcionális tesztelésére készültek.</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Sod lökés-cső.</a:t>
            </a:r>
            <a:r>
              <a:rPr lang="hu-HU" sz="1400">
                <a:solidFill>
                  <a:srgbClr val="000000"/>
                </a:solidFill>
                <a:ea typeface="Droid Sans Fallback" charset="0"/>
                <a:cs typeface="Droid Sans Fallback" charset="0"/>
              </a:rPr>
              <a:t> A Sod-probléma egy egydimenziós, áramlási diszkontinuitási probléma, amellyel kis számú cella esetén is jól tesztelhető a kód képessége lökéshullámok és kontakt diszkontinuitások leírására. Henger-, illetve gömbszimmetrikus variánsa is megtalálható mellékelten a szimulációk között, ekkor az alábbi két paranccsal tudjuk bekonfigurálni:</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FF00"/>
                </a:solidFill>
                <a:ea typeface="Droid Sans Fallback" charset="0"/>
                <a:cs typeface="Droid Sans Fallback" charset="0"/>
              </a:rPr>
              <a:t>./setup Sod -auto -2d -geometry=cylindrical ,</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illetve </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FF00"/>
                </a:solidFill>
                <a:ea typeface="Droid Sans Fallback" charset="0"/>
                <a:cs typeface="Droid Sans Fallback" charset="0"/>
              </a:rPr>
              <a:t>./setup Sod -auto -2d -geometry=spherical </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FF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3" cstate="print"/>
          <a:srcRect/>
          <a:stretch>
            <a:fillRect/>
          </a:stretch>
        </p:blipFill>
        <p:spPr bwMode="auto">
          <a:xfrm>
            <a:off x="1511300" y="233363"/>
            <a:ext cx="6119813" cy="5021262"/>
          </a:xfrm>
          <a:prstGeom prst="rect">
            <a:avLst/>
          </a:prstGeom>
          <a:noFill/>
          <a:ln w="9525" cap="flat">
            <a:noFill/>
            <a:round/>
            <a:headEnd/>
            <a:tailEnd/>
          </a:ln>
          <a:effectLst/>
        </p:spPr>
      </p:pic>
      <p:sp>
        <p:nvSpPr>
          <p:cNvPr id="23554" name="Text Box 2"/>
          <p:cNvSpPr txBox="1">
            <a:spLocks noChangeArrowheads="1"/>
          </p:cNvSpPr>
          <p:nvPr/>
        </p:nvSpPr>
        <p:spPr bwMode="auto">
          <a:xfrm>
            <a:off x="1223963" y="5759450"/>
            <a:ext cx="4010025" cy="365125"/>
          </a:xfrm>
          <a:prstGeom prst="rect">
            <a:avLst/>
          </a:prstGeom>
          <a:noFill/>
          <a:ln w="9525" cap="flat">
            <a:noFill/>
            <a:round/>
            <a:headEnd/>
            <a:tailEnd/>
          </a:ln>
          <a:effectLst/>
        </p:spPr>
        <p:txBody>
          <a:bodyPr wrap="none"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Sod szimulációban a sűrűség a 87. lépésben.</a:t>
            </a:r>
            <a:r>
              <a:rPr lang="hu-HU">
                <a:solidFill>
                  <a:srgbClr val="000000"/>
                </a:solidFill>
                <a:ea typeface="Droid Sans Fallback" charset="0"/>
                <a:cs typeface="Droid Sans Fallback"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cstate="print"/>
          <a:srcRect/>
          <a:stretch>
            <a:fillRect/>
          </a:stretch>
        </p:blipFill>
        <p:spPr bwMode="auto">
          <a:xfrm>
            <a:off x="1511300" y="158750"/>
            <a:ext cx="6119813" cy="5673725"/>
          </a:xfrm>
          <a:prstGeom prst="rect">
            <a:avLst/>
          </a:prstGeom>
          <a:noFill/>
          <a:ln w="9525" cap="flat">
            <a:noFill/>
            <a:round/>
            <a:headEnd/>
            <a:tailEnd/>
          </a:ln>
          <a:effectLst/>
        </p:spPr>
      </p:pic>
      <p:sp>
        <p:nvSpPr>
          <p:cNvPr id="24578" name="Text Box 2"/>
          <p:cNvSpPr txBox="1">
            <a:spLocks noChangeArrowheads="1"/>
          </p:cNvSpPr>
          <p:nvPr/>
        </p:nvSpPr>
        <p:spPr bwMode="auto">
          <a:xfrm>
            <a:off x="1079500" y="6264275"/>
            <a:ext cx="4859338" cy="303213"/>
          </a:xfrm>
          <a:prstGeom prst="rect">
            <a:avLst/>
          </a:prstGeom>
          <a:noFill/>
          <a:ln w="9525" cap="flat">
            <a:noFill/>
            <a:round/>
            <a:headEnd/>
            <a:tailEnd/>
          </a:ln>
          <a:effectLst/>
        </p:spPr>
        <p:txBody>
          <a:bodyPr wrap="none"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Sod Spherical szimulációban a sebesség y komponense.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cstate="print"/>
          <a:srcRect/>
          <a:stretch>
            <a:fillRect/>
          </a:stretch>
        </p:blipFill>
        <p:spPr bwMode="auto">
          <a:xfrm>
            <a:off x="1522413" y="333375"/>
            <a:ext cx="6119812" cy="5608638"/>
          </a:xfrm>
          <a:prstGeom prst="rect">
            <a:avLst/>
          </a:prstGeom>
          <a:noFill/>
          <a:ln w="9525" cap="flat">
            <a:noFill/>
            <a:round/>
            <a:headEnd/>
            <a:tailEnd/>
          </a:ln>
          <a:effectLst/>
        </p:spPr>
      </p:pic>
      <p:sp>
        <p:nvSpPr>
          <p:cNvPr id="25602" name="Text Box 2"/>
          <p:cNvSpPr txBox="1">
            <a:spLocks noChangeArrowheads="1"/>
          </p:cNvSpPr>
          <p:nvPr/>
        </p:nvSpPr>
        <p:spPr bwMode="auto">
          <a:xfrm>
            <a:off x="863600" y="6119813"/>
            <a:ext cx="4560888" cy="303212"/>
          </a:xfrm>
          <a:prstGeom prst="rect">
            <a:avLst/>
          </a:prstGeom>
          <a:noFill/>
          <a:ln w="9525" cap="flat">
            <a:noFill/>
            <a:round/>
            <a:headEnd/>
            <a:tailEnd/>
          </a:ln>
          <a:effectLst/>
        </p:spPr>
        <p:txBody>
          <a:bodyPr wrap="none"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Sod szimuláció sűrűség paramétere a 168. lépésben.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720725" y="241300"/>
            <a:ext cx="7877175" cy="3759200"/>
          </a:xfrm>
          <a:prstGeom prst="rect">
            <a:avLst/>
          </a:prstGeom>
          <a:noFill/>
          <a:ln w="9525" cap="flat">
            <a:noFill/>
            <a:round/>
            <a:headEnd/>
            <a:tailEnd/>
          </a:ln>
          <a:effectLst/>
        </p:spPr>
        <p:txBody>
          <a:bodyPr lIns="90000" tIns="45000" rIns="90000" bIns="45000"/>
          <a:lstStyle/>
          <a:p>
            <a:pPr algn="just">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Kölcsönható lökéshullám (Blast2)</a:t>
            </a:r>
            <a:r>
              <a:rPr lang="hu-HU" sz="1400">
                <a:solidFill>
                  <a:srgbClr val="000000"/>
                </a:solidFill>
                <a:ea typeface="Droid Sans Fallback" charset="0"/>
                <a:cs typeface="Droid Sans Fallback" charset="0"/>
              </a:rPr>
              <a:t>. A problémakör eredeti felvetése különböző hidrodinamika kódok teljesítményének vizsgálata volt erős lökések és „keskeny” jellegzetességek mellett. A nagyon korai időszakaszok kivételével nincs analitikai megoldása, de mivel egydimenziós problémáról van szó, viszonylag könnyű konvergens megoldást találni nagy számú cella esetében. A FLASH kódot illetően az AMR szisztéma tesztjére is kiváló. A probléma konfigurálása a követkőképpen történik:</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FF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FF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FF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FF00"/>
                </a:solidFill>
                <a:ea typeface="Droid Sans Fallback" charset="0"/>
                <a:cs typeface="Droid Sans Fallback" charset="0"/>
              </a:rPr>
              <a:t>./setup Blast2 -auto</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FF00"/>
              </a:solidFill>
              <a:ea typeface="Droid Sans Fallback" charset="0"/>
              <a:cs typeface="Droid Sans Fallback" charset="0"/>
            </a:endParaRPr>
          </a:p>
        </p:txBody>
      </p:sp>
      <p:pic>
        <p:nvPicPr>
          <p:cNvPr id="26626" name="Picture 2"/>
          <p:cNvPicPr>
            <a:picLocks noChangeAspect="1" noChangeArrowheads="1"/>
          </p:cNvPicPr>
          <p:nvPr/>
        </p:nvPicPr>
        <p:blipFill>
          <a:blip r:embed="rId3" cstate="print"/>
          <a:srcRect/>
          <a:stretch>
            <a:fillRect/>
          </a:stretch>
        </p:blipFill>
        <p:spPr bwMode="auto">
          <a:xfrm>
            <a:off x="3365500" y="1871663"/>
            <a:ext cx="4843463" cy="4751387"/>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431800" y="503238"/>
            <a:ext cx="8045450" cy="3759200"/>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Sedov-robbanás</a:t>
            </a:r>
            <a:r>
              <a:rPr lang="hu-HU" sz="1400">
                <a:solidFill>
                  <a:srgbClr val="000000"/>
                </a:solidFill>
                <a:ea typeface="Droid Sans Fallback" charset="0"/>
                <a:cs typeface="Droid Sans Fallback" charset="0"/>
              </a:rPr>
              <a:t>. Ez a problémakör szintén kiváló tesztje az erős lökéshullámoknak és a nem síkbeli szimmetriáknak. A szimuláció magában foglalja egy hengerszimmetrikus vagy gömbszimmetrikus lökéshullám önhasonló fejlődését, amely egy egyébként homogén közegben létrejövő, Dirac-delta-szerű kezdeti nyomásperturbációként jön létre. A szegedi szuperszámítógépen több konfigurációban futtatott feladat eredményéül kapott videók mellékelten megtekinthetőek. A problémakör három dimenzióban történő konfigurációs parancsa a következő:</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FF00"/>
                </a:solidFill>
                <a:ea typeface="Droid Sans Fallback" charset="0"/>
                <a:cs typeface="Droid Sans Fallback" charset="0"/>
              </a:rPr>
              <a:t>./setup Sedov -auto -3d</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FF00"/>
              </a:solidFill>
              <a:ea typeface="Droid Sans Fallback" charset="0"/>
              <a:cs typeface="Droid Sans Fallback" charset="0"/>
            </a:endParaRPr>
          </a:p>
        </p:txBody>
      </p:sp>
      <p:pic>
        <p:nvPicPr>
          <p:cNvPr id="27650" name="Picture 2"/>
          <p:cNvPicPr>
            <a:picLocks noChangeAspect="1" noChangeArrowheads="1"/>
          </p:cNvPicPr>
          <p:nvPr/>
        </p:nvPicPr>
        <p:blipFill>
          <a:blip r:embed="rId3" cstate="print"/>
          <a:srcRect/>
          <a:stretch>
            <a:fillRect/>
          </a:stretch>
        </p:blipFill>
        <p:spPr bwMode="auto">
          <a:xfrm>
            <a:off x="3240088" y="1944688"/>
            <a:ext cx="4824412" cy="467995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cstate="print"/>
          <a:srcRect/>
          <a:stretch>
            <a:fillRect/>
          </a:stretch>
        </p:blipFill>
        <p:spPr bwMode="auto">
          <a:xfrm>
            <a:off x="1781175" y="290513"/>
            <a:ext cx="5851525" cy="627697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246063" y="863600"/>
            <a:ext cx="8466137" cy="5230813"/>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dirty="0">
                <a:solidFill>
                  <a:srgbClr val="000000"/>
                </a:solidFill>
                <a:ea typeface="Droid Sans Fallback" charset="0"/>
                <a:cs typeface="Droid Sans Fallback" charset="0"/>
              </a:rPr>
              <a:t>Két dimenzióban konfigurált, asztali számítógépen, 8 CPU-n futtatott szimuláció animációi (a nyomás, a sűrűség, illetve a hőmérséklet változása az idővel, az eredeti konfigurációhoz képest megnövelt robbanási energia, bővített szimulációs tér, ennek megfelelően </a:t>
            </a:r>
            <a:r>
              <a:rPr lang="hu-HU" sz="1400" dirty="0" err="1">
                <a:solidFill>
                  <a:srgbClr val="000000"/>
                </a:solidFill>
                <a:ea typeface="Droid Sans Fallback" charset="0"/>
                <a:cs typeface="Droid Sans Fallback" charset="0"/>
              </a:rPr>
              <a:t>relokált</a:t>
            </a:r>
            <a:r>
              <a:rPr lang="hu-HU" sz="1400" dirty="0">
                <a:solidFill>
                  <a:srgbClr val="000000"/>
                </a:solidFill>
                <a:ea typeface="Droid Sans Fallback" charset="0"/>
                <a:cs typeface="Droid Sans Fallback" charset="0"/>
              </a:rPr>
              <a:t> robbanási centrum, növelt futási idő, finomított térbeli felbontás a főbb jellemvonások):</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dirty="0">
              <a:solidFill>
                <a:srgbClr val="000000"/>
              </a:solidFill>
              <a:ea typeface="Droid Sans Fallback" charset="0"/>
              <a:cs typeface="Droid Sans Fallback" charset="0"/>
            </a:endParaRP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dirty="0" err="1">
                <a:solidFill>
                  <a:srgbClr val="C00000"/>
                </a:solidFill>
                <a:ea typeface="Droid Sans Fallback" charset="0"/>
                <a:cs typeface="Droid Sans Fallback" charset="0"/>
                <a:hlinkClick r:id="rId3"/>
              </a:rPr>
              <a:t>Sedov</a:t>
            </a:r>
            <a:r>
              <a:rPr lang="hu-HU" sz="1400" dirty="0">
                <a:solidFill>
                  <a:srgbClr val="C00000"/>
                </a:solidFill>
                <a:ea typeface="Droid Sans Fallback" charset="0"/>
                <a:cs typeface="Droid Sans Fallback" charset="0"/>
                <a:hlinkClick r:id="rId3"/>
              </a:rPr>
              <a:t>_</a:t>
            </a:r>
            <a:r>
              <a:rPr lang="hu-HU" sz="1400" dirty="0" err="1">
                <a:solidFill>
                  <a:srgbClr val="C00000"/>
                </a:solidFill>
                <a:ea typeface="Droid Sans Fallback" charset="0"/>
                <a:cs typeface="Droid Sans Fallback" charset="0"/>
                <a:hlinkClick r:id="rId3"/>
              </a:rPr>
              <a:t>deneb</a:t>
            </a:r>
            <a:r>
              <a:rPr lang="hu-HU" sz="1400" dirty="0">
                <a:solidFill>
                  <a:srgbClr val="C00000"/>
                </a:solidFill>
                <a:ea typeface="Droid Sans Fallback" charset="0"/>
                <a:cs typeface="Droid Sans Fallback" charset="0"/>
                <a:hlinkClick r:id="rId3"/>
              </a:rPr>
              <a:t>_</a:t>
            </a:r>
            <a:r>
              <a:rPr lang="hu-HU" sz="1400" dirty="0" err="1">
                <a:solidFill>
                  <a:srgbClr val="C00000"/>
                </a:solidFill>
                <a:ea typeface="Droid Sans Fallback" charset="0"/>
                <a:cs typeface="Droid Sans Fallback" charset="0"/>
                <a:hlinkClick r:id="rId3"/>
              </a:rPr>
              <a:t>press</a:t>
            </a:r>
            <a:r>
              <a:rPr lang="hu-HU" sz="1400" dirty="0">
                <a:solidFill>
                  <a:srgbClr val="C00000"/>
                </a:solidFill>
                <a:ea typeface="Droid Sans Fallback" charset="0"/>
                <a:cs typeface="Droid Sans Fallback" charset="0"/>
                <a:hlinkClick r:id="rId3"/>
              </a:rPr>
              <a:t>_</a:t>
            </a:r>
            <a:r>
              <a:rPr lang="hu-HU" sz="1400" dirty="0" err="1">
                <a:solidFill>
                  <a:srgbClr val="C00000"/>
                </a:solidFill>
                <a:ea typeface="Droid Sans Fallback" charset="0"/>
                <a:cs typeface="Droid Sans Fallback" charset="0"/>
                <a:hlinkClick r:id="rId3"/>
              </a:rPr>
              <a:t>refined.mpeg</a:t>
            </a:r>
            <a:endParaRPr lang="hu-HU" sz="1400" dirty="0">
              <a:solidFill>
                <a:srgbClr val="C00000"/>
              </a:solidFill>
              <a:ea typeface="Droid Sans Fallback" charset="0"/>
              <a:cs typeface="Droid Sans Fallback" charset="0"/>
              <a:hlinkClick r:id="rId3"/>
            </a:endParaRPr>
          </a:p>
          <a:p>
            <a:pPr algn="ctr">
              <a:spcBef>
                <a:spcPts val="1200"/>
              </a:spcBef>
              <a:spcAft>
                <a:spcPts val="100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dirty="0" err="1">
                <a:solidFill>
                  <a:srgbClr val="C00000"/>
                </a:solidFill>
                <a:ea typeface="Droid Sans Fallback" charset="0"/>
                <a:cs typeface="Droid Sans Fallback" charset="0"/>
                <a:hlinkClick r:id="rId4"/>
              </a:rPr>
              <a:t>Sedov</a:t>
            </a:r>
            <a:r>
              <a:rPr lang="hu-HU" sz="1400" dirty="0">
                <a:solidFill>
                  <a:srgbClr val="C00000"/>
                </a:solidFill>
                <a:ea typeface="Droid Sans Fallback" charset="0"/>
                <a:cs typeface="Droid Sans Fallback" charset="0"/>
                <a:hlinkClick r:id="rId4"/>
              </a:rPr>
              <a:t>_</a:t>
            </a:r>
            <a:r>
              <a:rPr lang="hu-HU" sz="1400" dirty="0" err="1">
                <a:solidFill>
                  <a:srgbClr val="C00000"/>
                </a:solidFill>
                <a:ea typeface="Droid Sans Fallback" charset="0"/>
                <a:cs typeface="Droid Sans Fallback" charset="0"/>
                <a:hlinkClick r:id="rId4"/>
              </a:rPr>
              <a:t>deneb</a:t>
            </a:r>
            <a:r>
              <a:rPr lang="hu-HU" sz="1400" dirty="0">
                <a:solidFill>
                  <a:srgbClr val="C00000"/>
                </a:solidFill>
                <a:ea typeface="Droid Sans Fallback" charset="0"/>
                <a:cs typeface="Droid Sans Fallback" charset="0"/>
                <a:hlinkClick r:id="rId4"/>
              </a:rPr>
              <a:t>_</a:t>
            </a:r>
            <a:r>
              <a:rPr lang="hu-HU" sz="1400" dirty="0" err="1">
                <a:solidFill>
                  <a:srgbClr val="C00000"/>
                </a:solidFill>
                <a:ea typeface="Droid Sans Fallback" charset="0"/>
                <a:cs typeface="Droid Sans Fallback" charset="0"/>
                <a:hlinkClick r:id="rId4"/>
              </a:rPr>
              <a:t>dens</a:t>
            </a:r>
            <a:r>
              <a:rPr lang="hu-HU" sz="1400" dirty="0">
                <a:solidFill>
                  <a:srgbClr val="C00000"/>
                </a:solidFill>
                <a:ea typeface="Droid Sans Fallback" charset="0"/>
                <a:cs typeface="Droid Sans Fallback" charset="0"/>
                <a:hlinkClick r:id="rId4"/>
              </a:rPr>
              <a:t>_</a:t>
            </a:r>
            <a:r>
              <a:rPr lang="hu-HU" sz="1400" dirty="0" err="1">
                <a:solidFill>
                  <a:srgbClr val="C00000"/>
                </a:solidFill>
                <a:ea typeface="Droid Sans Fallback" charset="0"/>
                <a:cs typeface="Droid Sans Fallback" charset="0"/>
                <a:hlinkClick r:id="rId4"/>
              </a:rPr>
              <a:t>refined.mpeg</a:t>
            </a:r>
            <a:endParaRPr lang="hu-HU" sz="1400" dirty="0">
              <a:solidFill>
                <a:srgbClr val="C00000"/>
              </a:solidFill>
              <a:ea typeface="Droid Sans Fallback" charset="0"/>
              <a:cs typeface="Droid Sans Fallback" charset="0"/>
              <a:hlinkClick r:id="rId4"/>
            </a:endParaRP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dirty="0" err="1">
                <a:solidFill>
                  <a:srgbClr val="C00000"/>
                </a:solidFill>
                <a:ea typeface="Droid Sans Fallback" charset="0"/>
                <a:cs typeface="Droid Sans Fallback" charset="0"/>
                <a:hlinkClick r:id="rId5"/>
              </a:rPr>
              <a:t>Sedov</a:t>
            </a:r>
            <a:r>
              <a:rPr lang="hu-HU" sz="1400" dirty="0">
                <a:solidFill>
                  <a:srgbClr val="C00000"/>
                </a:solidFill>
                <a:ea typeface="Droid Sans Fallback" charset="0"/>
                <a:cs typeface="Droid Sans Fallback" charset="0"/>
                <a:hlinkClick r:id="rId5"/>
              </a:rPr>
              <a:t>_</a:t>
            </a:r>
            <a:r>
              <a:rPr lang="hu-HU" sz="1400" dirty="0" err="1">
                <a:solidFill>
                  <a:srgbClr val="C00000"/>
                </a:solidFill>
                <a:ea typeface="Droid Sans Fallback" charset="0"/>
                <a:cs typeface="Droid Sans Fallback" charset="0"/>
                <a:hlinkClick r:id="rId5"/>
              </a:rPr>
              <a:t>deneb</a:t>
            </a:r>
            <a:r>
              <a:rPr lang="hu-HU" sz="1400" dirty="0">
                <a:solidFill>
                  <a:srgbClr val="C00000"/>
                </a:solidFill>
                <a:ea typeface="Droid Sans Fallback" charset="0"/>
                <a:cs typeface="Droid Sans Fallback" charset="0"/>
                <a:hlinkClick r:id="rId5"/>
              </a:rPr>
              <a:t>_</a:t>
            </a:r>
            <a:r>
              <a:rPr lang="hu-HU" sz="1400" dirty="0" err="1">
                <a:solidFill>
                  <a:srgbClr val="C00000"/>
                </a:solidFill>
                <a:ea typeface="Droid Sans Fallback" charset="0"/>
                <a:cs typeface="Droid Sans Fallback" charset="0"/>
                <a:hlinkClick r:id="rId5"/>
              </a:rPr>
              <a:t>temp</a:t>
            </a:r>
            <a:r>
              <a:rPr lang="hu-HU" sz="1400" dirty="0">
                <a:solidFill>
                  <a:srgbClr val="C00000"/>
                </a:solidFill>
                <a:ea typeface="Droid Sans Fallback" charset="0"/>
                <a:cs typeface="Droid Sans Fallback" charset="0"/>
                <a:hlinkClick r:id="rId5"/>
              </a:rPr>
              <a:t>_</a:t>
            </a:r>
            <a:r>
              <a:rPr lang="hu-HU" sz="1400" dirty="0" err="1">
                <a:solidFill>
                  <a:srgbClr val="C00000"/>
                </a:solidFill>
                <a:ea typeface="Droid Sans Fallback" charset="0"/>
                <a:cs typeface="Droid Sans Fallback" charset="0"/>
                <a:hlinkClick r:id="rId5"/>
              </a:rPr>
              <a:t>refined.mpeg</a:t>
            </a:r>
            <a:endParaRPr lang="hu-HU" sz="1400" dirty="0">
              <a:solidFill>
                <a:srgbClr val="C00000"/>
              </a:solidFill>
              <a:ea typeface="Droid Sans Fallback" charset="0"/>
              <a:cs typeface="Droid Sans Fallback" charset="0"/>
              <a:hlinkClick r:id="rId5"/>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dirty="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dirty="0">
                <a:solidFill>
                  <a:srgbClr val="000000"/>
                </a:solidFill>
                <a:ea typeface="Droid Sans Fallback" charset="0"/>
                <a:cs typeface="Droid Sans Fallback" charset="0"/>
              </a:rPr>
              <a:t>Három dimenzióban konfigurált, a szegedi szuperszámítógépen, 128 CPU használatával megvalósított szimulációban a sűrűség időfejlődése az alábbi rövid videón tanulmányozható (a </a:t>
            </a:r>
            <a:r>
              <a:rPr lang="hu-HU" sz="1400" dirty="0" err="1">
                <a:solidFill>
                  <a:srgbClr val="000000"/>
                </a:solidFill>
                <a:ea typeface="Droid Sans Fallback" charset="0"/>
                <a:cs typeface="Droid Sans Fallback" charset="0"/>
              </a:rPr>
              <a:t>VisIt</a:t>
            </a:r>
            <a:r>
              <a:rPr lang="hu-HU" sz="1400" dirty="0">
                <a:solidFill>
                  <a:srgbClr val="000000"/>
                </a:solidFill>
                <a:ea typeface="Droid Sans Fallback" charset="0"/>
                <a:cs typeface="Droid Sans Fallback" charset="0"/>
              </a:rPr>
              <a:t> </a:t>
            </a:r>
            <a:r>
              <a:rPr lang="hu-HU" sz="1400" dirty="0" err="1">
                <a:solidFill>
                  <a:srgbClr val="000000"/>
                </a:solidFill>
                <a:ea typeface="Droid Sans Fallback" charset="0"/>
                <a:cs typeface="Droid Sans Fallback" charset="0"/>
              </a:rPr>
              <a:t>box</a:t>
            </a:r>
            <a:r>
              <a:rPr lang="hu-HU" sz="1400" dirty="0">
                <a:solidFill>
                  <a:srgbClr val="000000"/>
                </a:solidFill>
                <a:ea typeface="Droid Sans Fallback" charset="0"/>
                <a:cs typeface="Droid Sans Fallback" charset="0"/>
              </a:rPr>
              <a:t> operátorának alkalmazásával):</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dirty="0" err="1">
                <a:solidFill>
                  <a:srgbClr val="6B0094"/>
                </a:solidFill>
                <a:ea typeface="Droid Sans Fallback" charset="0"/>
                <a:cs typeface="Droid Sans Fallback" charset="0"/>
                <a:hlinkClick r:id="rId6"/>
              </a:rPr>
              <a:t>Sedov</a:t>
            </a:r>
            <a:r>
              <a:rPr lang="hu-HU" sz="1400" dirty="0">
                <a:solidFill>
                  <a:srgbClr val="6B0094"/>
                </a:solidFill>
                <a:ea typeface="Droid Sans Fallback" charset="0"/>
                <a:cs typeface="Droid Sans Fallback" charset="0"/>
                <a:hlinkClick r:id="rId6"/>
              </a:rPr>
              <a:t>_3D_128CPU_</a:t>
            </a:r>
            <a:r>
              <a:rPr lang="hu-HU" sz="1400" dirty="0" err="1">
                <a:solidFill>
                  <a:srgbClr val="6B0094"/>
                </a:solidFill>
                <a:ea typeface="Droid Sans Fallback" charset="0"/>
                <a:cs typeface="Droid Sans Fallback" charset="0"/>
                <a:hlinkClick r:id="rId6"/>
              </a:rPr>
              <a:t>box</a:t>
            </a:r>
            <a:r>
              <a:rPr lang="hu-HU" sz="1400" dirty="0">
                <a:solidFill>
                  <a:srgbClr val="6B0094"/>
                </a:solidFill>
                <a:ea typeface="Droid Sans Fallback" charset="0"/>
                <a:cs typeface="Droid Sans Fallback" charset="0"/>
                <a:hlinkClick r:id="rId6"/>
              </a:rPr>
              <a:t>_</a:t>
            </a:r>
            <a:r>
              <a:rPr lang="hu-HU" sz="1400" dirty="0" err="1">
                <a:solidFill>
                  <a:srgbClr val="6B0094"/>
                </a:solidFill>
                <a:ea typeface="Droid Sans Fallback" charset="0"/>
                <a:cs typeface="Droid Sans Fallback" charset="0"/>
                <a:hlinkClick r:id="rId6"/>
              </a:rPr>
              <a:t>op.mpeg</a:t>
            </a:r>
            <a:r>
              <a:rPr lang="hu-HU" sz="1000" dirty="0">
                <a:solidFill>
                  <a:srgbClr val="6B0094"/>
                </a:solidFill>
                <a:ea typeface="Droid Sans Fallback" charset="0"/>
                <a:cs typeface="Droid Sans Fallback" charset="0"/>
              </a:rPr>
              <a:t> </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000" dirty="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215900" y="431800"/>
            <a:ext cx="8683625" cy="2076450"/>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Isentropix Vortex</a:t>
            </a:r>
            <a:r>
              <a:rPr lang="hu-HU" sz="1400">
                <a:solidFill>
                  <a:srgbClr val="000000"/>
                </a:solidFill>
                <a:ea typeface="Droid Sans Fallback" charset="0"/>
                <a:cs typeface="Droid Sans Fallback" charset="0"/>
              </a:rPr>
              <a:t>.</a:t>
            </a:r>
            <a:r>
              <a:rPr lang="hu-HU" sz="1000">
                <a:solidFill>
                  <a:srgbClr val="000000"/>
                </a:solidFill>
                <a:ea typeface="Droid Sans Fallback" charset="0"/>
                <a:cs typeface="Droid Sans Fallback" charset="0"/>
              </a:rPr>
              <a:t> </a:t>
            </a:r>
            <a:r>
              <a:rPr lang="hu-HU" sz="1400">
                <a:solidFill>
                  <a:srgbClr val="000000"/>
                </a:solidFill>
                <a:ea typeface="Droid Sans Fallback" charset="0"/>
                <a:cs typeface="Droid Sans Fallback" charset="0"/>
              </a:rPr>
              <a:t>A kétdimenziós izentrópikus örvény problémát nagyon gyakran használják a folyadékok dinamikájának vizsgálatához alkalmazott különböző numerikus módszerek összevetésére. Az áramlási mező sima, nincsenek benne sem lökéshullámok, sem kontakt diszkontinuitások, valamint nincs meredek gradiens és ismert a pontos megoldás is. A konfiguráció az alábbi paranccsal élesíthető (mint látható a Particles unit befoglalásával):</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FF00"/>
                </a:solidFill>
                <a:ea typeface="Droid Sans Fallback" charset="0"/>
                <a:cs typeface="Droid Sans Fallback" charset="0"/>
              </a:rPr>
              <a:t>./setup IsentropicVortex -2d -auto -unit=source/Particles/</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FF00"/>
              </a:solidFill>
              <a:ea typeface="Droid Sans Fallback" charset="0"/>
              <a:cs typeface="Droid Sans Fallback" charset="0"/>
            </a:endParaRPr>
          </a:p>
        </p:txBody>
      </p:sp>
      <p:pic>
        <p:nvPicPr>
          <p:cNvPr id="30722" name="Picture 2"/>
          <p:cNvPicPr>
            <a:picLocks noChangeAspect="1" noChangeArrowheads="1"/>
          </p:cNvPicPr>
          <p:nvPr/>
        </p:nvPicPr>
        <p:blipFill>
          <a:blip r:embed="rId3" cstate="print"/>
          <a:srcRect/>
          <a:stretch>
            <a:fillRect/>
          </a:stretch>
        </p:blipFill>
        <p:spPr bwMode="auto">
          <a:xfrm>
            <a:off x="2016125" y="2232025"/>
            <a:ext cx="4967288" cy="446405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115888" y="503238"/>
            <a:ext cx="8883650" cy="3824287"/>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Wind Tunnel With a Step</a:t>
            </a:r>
            <a:r>
              <a:rPr lang="hu-HU" sz="1400">
                <a:solidFill>
                  <a:srgbClr val="000000"/>
                </a:solidFill>
                <a:ea typeface="Droid Sans Fallback" charset="0"/>
                <a:cs typeface="Droid Sans Fallback" charset="0"/>
              </a:rPr>
              <a:t>. Különböző hidrodinamika metódusok összehasonlítására alkalmas felvetés. A szimulációban egy szélcsatornában egy lépcsőt helyezünk el, ami irreguláris határfeltételeket és nem stabil lökési kölcsönhatásokat idéz elő. A szegedi szuperszámítógépen futtatott szimulációk eredményei az alábbi videókon tanulmányozhatóak (nyomás, a sebességmező x, illetve y komponense):</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6B0094"/>
                </a:solidFill>
                <a:ea typeface="Droid Sans Fallback" charset="0"/>
                <a:cs typeface="Droid Sans Fallback" charset="0"/>
                <a:hlinkClick r:id="rId3"/>
              </a:rPr>
              <a:t>WindTunnel_pres_NIIF.mpeg</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6B0094"/>
                </a:solidFill>
                <a:ea typeface="Droid Sans Fallback" charset="0"/>
                <a:cs typeface="Droid Sans Fallback" charset="0"/>
                <a:hlinkClick r:id="rId4"/>
              </a:rPr>
              <a:t>WindTunnel_velx_NIIF.mpeg</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6B0094"/>
                </a:solidFill>
                <a:ea typeface="Droid Sans Fallback" charset="0"/>
                <a:cs typeface="Droid Sans Fallback" charset="0"/>
                <a:hlinkClick r:id="rId5"/>
              </a:rPr>
              <a:t>WindTunnel_vely_NIIF.mpeg</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pic>
        <p:nvPicPr>
          <p:cNvPr id="31746" name="Picture 2"/>
          <p:cNvPicPr>
            <a:picLocks noChangeAspect="1" noChangeArrowheads="1"/>
          </p:cNvPicPr>
          <p:nvPr/>
        </p:nvPicPr>
        <p:blipFill>
          <a:blip r:embed="rId6" cstate="print"/>
          <a:srcRect/>
          <a:stretch>
            <a:fillRect/>
          </a:stretch>
        </p:blipFill>
        <p:spPr bwMode="auto">
          <a:xfrm>
            <a:off x="2852738" y="1728788"/>
            <a:ext cx="5930900" cy="489585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71438" y="204788"/>
            <a:ext cx="9017000" cy="5843587"/>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hu-HU" sz="1400" b="1" i="1">
                <a:solidFill>
                  <a:srgbClr val="0000FF"/>
                </a:solidFill>
                <a:ea typeface="Droid Sans Fallback" charset="0"/>
                <a:cs typeface="Droid Sans Fallback" charset="0"/>
              </a:rPr>
              <a:t>A digitális tananyagban az alábbi fejezetek mentén történik a kód alapszintű használatának megismertetése:</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hu-HU" sz="1400">
                <a:solidFill>
                  <a:srgbClr val="FF00FF"/>
                </a:solidFill>
                <a:ea typeface="Droid Sans Fallback" charset="0"/>
                <a:cs typeface="Droid Sans Fallback" charset="0"/>
              </a:rPr>
              <a:t>1., A kód felépítése, működésének alapjai, rendszerszintű áttekintés.</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hu-HU" sz="1400">
                <a:solidFill>
                  <a:srgbClr val="000000"/>
                </a:solidFill>
                <a:ea typeface="Droid Sans Fallback" charset="0"/>
                <a:cs typeface="Droid Sans Fallback" charset="0"/>
              </a:rPr>
              <a:t>Ebben a fejezetben ismertetjük a kód működésének filozófiáját a Fortran90 programozási nyelv alapjaival együtt, valamint bemutatjuk a kód hierarchikus felépítését, belső működési struktúráját, futtatásának, konfigurálásának metódusát.</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hu-HU" sz="1400">
                <a:solidFill>
                  <a:srgbClr val="FF00FF"/>
                </a:solidFill>
                <a:ea typeface="Droid Sans Fallback" charset="0"/>
                <a:cs typeface="Droid Sans Fallback" charset="0"/>
              </a:rPr>
              <a:t>2., A felhasznált fizikai egységek, az úgynevezett "unit-ok" rövid bemutatása.</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hu-HU" sz="1400">
                <a:solidFill>
                  <a:srgbClr val="000000"/>
                </a:solidFill>
                <a:ea typeface="Droid Sans Fallback" charset="0"/>
                <a:cs typeface="Droid Sans Fallback" charset="0"/>
              </a:rPr>
              <a:t>Ebben a részben a programkód működésének fizikai hátterű alapjait vesszük sorra a beépített, legkülönfélébb fizikai problémák (folyadékok áramlása, sugárzási transzport, magreakciók, stb.) megoldására kifejlesztett csomagok bemutatásával.</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hu-HU" sz="1400">
                <a:solidFill>
                  <a:srgbClr val="FF00FF"/>
                </a:solidFill>
                <a:ea typeface="Droid Sans Fallback" charset="0"/>
                <a:cs typeface="Droid Sans Fallback" charset="0"/>
              </a:rPr>
              <a:t>3., A programcsomag működés közbeni bemutatása, a beépített demonstrációs szimulációk fordítása, futtatása.</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hu-HU" sz="1400">
                <a:solidFill>
                  <a:srgbClr val="000000"/>
                </a:solidFill>
                <a:ea typeface="Droid Sans Fallback" charset="0"/>
                <a:cs typeface="Droid Sans Fallback" charset="0"/>
              </a:rPr>
              <a:t>Ezen szakasz során a feltelepített FLASH kód és a szükséges kiegészítő programcsomagok installálása után a kódhoz csatolt szimulációkat ismertetjük, konfiguráljuk, fordítjuk, futtatjuk, a kapott eredményeket pedig egy vizualizációs programmal megjelenítjük.</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287338" y="1090613"/>
            <a:ext cx="8439150" cy="4611687"/>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a:t>
            </a:r>
            <a:r>
              <a:rPr lang="hu-HU" sz="1400">
                <a:solidFill>
                  <a:srgbClr val="FF0000"/>
                </a:solidFill>
                <a:ea typeface="Droid Sans Fallback" charset="0"/>
                <a:cs typeface="Droid Sans Fallback" charset="0"/>
              </a:rPr>
              <a:t>Shu-Osher </a:t>
            </a:r>
            <a:r>
              <a:rPr lang="hu-HU" sz="1400">
                <a:solidFill>
                  <a:srgbClr val="000000"/>
                </a:solidFill>
                <a:ea typeface="Droid Sans Fallback" charset="0"/>
                <a:cs typeface="Droid Sans Fallback" charset="0"/>
              </a:rPr>
              <a:t>probléma kis léptékű áramlási jellegzetességek kezelésére használható, különösen az eltérő megközelítések, módszerek numerikus (mesterséges) viszkozitásának elemzéséhez. Elméleti oldalról tekintve a probléma egydimenziós Euler-egyenleteket tartalmaz, mégpedig homogén összetételű ideális gázra. Gyakorlati megvalósítását tekintve egy (névlegesen) Mach 3 lökéshullám hatol be egy szinuszos sűrűségmezőbe. Ahogy a lökéshullám tovaterjed mögötte két eltérő sűrűségű alakzat alakul ki, az egyiknek a térbeli frekvenciája megegyezik a perturbálatlan mezőével, a másik struktúra frekvenciája ennek a kétszerese és a lökésfronthoz sokkal közelebb halad. Mindkét jellegzetesség valós és detektálásuk jól jelzi a numerikus kód alkalmazhatóságát a lökésfront mögötti oszcillációk erősségének és dinamikájának pontos megoldására.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Driven Turbulence</a:t>
            </a:r>
            <a:r>
              <a:rPr lang="hu-HU" sz="1400">
                <a:solidFill>
                  <a:srgbClr val="000000"/>
                </a:solidFill>
                <a:ea typeface="Droid Sans Fallback" charset="0"/>
                <a:cs typeface="Droid Sans Fallback" charset="0"/>
              </a:rPr>
              <a:t>. A StirTurb probléma homogén, izotróp, gyengén összenyomható turbulenciát szimulál. Konfigurálhatjuk a következő paranccsal:</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FF00"/>
                </a:solidFill>
                <a:ea typeface="Droid Sans Fallback" charset="0"/>
                <a:cs typeface="Droid Sans Fallback" charset="0"/>
              </a:rPr>
              <a:t>./setup StirTurb -auto -3d -unit=source/Particles/</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FF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cstate="print"/>
          <a:srcRect/>
          <a:stretch>
            <a:fillRect/>
          </a:stretch>
        </p:blipFill>
        <p:spPr bwMode="auto">
          <a:xfrm>
            <a:off x="1276350" y="401638"/>
            <a:ext cx="6675438" cy="605472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360363" y="647700"/>
            <a:ext cx="8469312" cy="5688013"/>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FF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FF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Relativisztikus Sod lökéscső</a:t>
            </a:r>
            <a:r>
              <a:rPr lang="hu-HU" sz="1400">
                <a:solidFill>
                  <a:srgbClr val="000000"/>
                </a:solidFill>
                <a:ea typeface="Droid Sans Fallback" charset="0"/>
                <a:cs typeface="Droid Sans Fallback" charset="0"/>
              </a:rPr>
              <a:t>. A relativisztikus verziója a korábbi lökéscső problémának. Ez egy egydimenziós konfiguráció, ahol két, kezdetben nem folytonos folyadék alakul át három elemi hullámstruktúrává: egy lökési, egy kontaktusos és egy lecsillapodó hullámmá. Amint minden newtoni hidrodinamikai esetben igaz, ez a problémakör is nagyon hasznos abból a szempontból, hogy általa lehetőség nyílik a Riemann-megoldó ellenőrzésére, hogy az mennyire pontosan kezeli az ilyen egyszerű, elemi hullámok fejlődését.</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relativisztikus, kétdimenziós </a:t>
            </a:r>
            <a:r>
              <a:rPr lang="hu-HU" sz="1400">
                <a:solidFill>
                  <a:srgbClr val="FF0000"/>
                </a:solidFill>
                <a:ea typeface="Droid Sans Fallback" charset="0"/>
                <a:cs typeface="Droid Sans Fallback" charset="0"/>
              </a:rPr>
              <a:t>Riemann problémakör</a:t>
            </a:r>
            <a:r>
              <a:rPr lang="hu-HU" sz="1400">
                <a:solidFill>
                  <a:srgbClr val="000000"/>
                </a:solidFill>
                <a:ea typeface="Droid Sans Fallback" charset="0"/>
                <a:cs typeface="Droid Sans Fallback" charset="0"/>
              </a:rPr>
              <a:t> négy egyszerű hullám kölcsönhatásait tanulmányozza (lökés, csillapodás, kontakt diszkontinuitás). A szegedi szuperszámítógépen futtatott kód eredménye a következő animáció (a nyomás logaritmusa):</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6B0094"/>
                </a:solidFill>
                <a:ea typeface="Droid Sans Fallback" charset="0"/>
                <a:cs typeface="Droid Sans Fallback" charset="0"/>
                <a:hlinkClick r:id="rId3"/>
              </a:rPr>
              <a:t>RHD_Riemann_NIIF_log_press.mpeg</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323850" y="1008063"/>
            <a:ext cx="8604250" cy="5376862"/>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fent felsorolt problémakörökön kívül a hidrodinamika csomag tartalmazza stacionárius, merev testtel történő áramlási kölcsönhatások szimulációját is, pl. a </a:t>
            </a:r>
            <a:r>
              <a:rPr lang="hu-HU" sz="1400">
                <a:solidFill>
                  <a:srgbClr val="FF0000"/>
                </a:solidFill>
                <a:ea typeface="Droid Sans Fallback" charset="0"/>
                <a:cs typeface="Droid Sans Fallback" charset="0"/>
              </a:rPr>
              <a:t>NACA Airfoil (FlatPlate)</a:t>
            </a:r>
            <a:r>
              <a:rPr lang="hu-HU" sz="1400">
                <a:solidFill>
                  <a:srgbClr val="000000"/>
                </a:solidFill>
                <a:ea typeface="Droid Sans Fallback" charset="0"/>
                <a:cs typeface="Droid Sans Fallback" charset="0"/>
              </a:rPr>
              <a:t> és a </a:t>
            </a:r>
            <a:r>
              <a:rPr lang="hu-HU" sz="1400">
                <a:solidFill>
                  <a:srgbClr val="FF0000"/>
                </a:solidFill>
                <a:ea typeface="Droid Sans Fallback" charset="0"/>
                <a:cs typeface="Droid Sans Fallback" charset="0"/>
              </a:rPr>
              <a:t>SedovChamber</a:t>
            </a:r>
            <a:r>
              <a:rPr lang="hu-HU" sz="1400">
                <a:solidFill>
                  <a:srgbClr val="000000"/>
                </a:solidFill>
                <a:ea typeface="Droid Sans Fallback" charset="0"/>
                <a:cs typeface="Droid Sans Fallback" charset="0"/>
              </a:rPr>
              <a:t> problémakörök. Ez utóbbiban egy Sedov típusú robbanást inicializálunk egy olyan kamrában, melynek szilárd falán lyukak vannak. A robbanás a kamra centrumában történik, az így elindított, kifelé terjedő lökésfront keresztülhalad a lyukakon, majd turbulens effektusok lépnek fel a falak és folyadék kölcsönhatása következtében, ezáltal felerősödik a folyadék örvényszerű mozgása is. A szegedi szuperszámítógépen többféle paraméterekkel futtattuk a SedovChamber és a FlatPlate szimulációkat, amelyek eredményei a mellékelt videókon is tanulmányozhatóak (az eredeti paraméterekhez és peremfeltételekhez képest ezek esetén is számos esetben módosítottam az értékeken, pl. megnövelt robbanási energia, bővített szimulációs tér, ennek megfelelően relokált robbanási centrum, növelt futási idő, finomított térbeli és időbeli felbontás, közeg sűrűségmezejének változtatása, stb.).</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6B0094"/>
                </a:solidFill>
                <a:ea typeface="Droid Sans Fallback" charset="0"/>
                <a:cs typeface="Droid Sans Fallback" charset="0"/>
                <a:hlinkClick r:id="rId3"/>
              </a:rPr>
              <a:t>FlatPlate_deneb_press_fine.mpeg</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6B0094"/>
                </a:solidFill>
                <a:ea typeface="Droid Sans Fallback" charset="0"/>
                <a:cs typeface="Droid Sans Fallback" charset="0"/>
                <a:hlinkClick r:id="rId4"/>
              </a:rPr>
              <a:t>FlatPlate_deneb_velx_fine.mpeg</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6B0094"/>
                </a:solidFill>
                <a:ea typeface="Droid Sans Fallback" charset="0"/>
                <a:cs typeface="Droid Sans Fallback" charset="0"/>
                <a:hlinkClick r:id="rId5"/>
              </a:rPr>
              <a:t>Mod_Sedov_fine_dens.mpeg</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6B0094"/>
                </a:solidFill>
                <a:ea typeface="Droid Sans Fallback" charset="0"/>
                <a:cs typeface="Droid Sans Fallback" charset="0"/>
                <a:hlinkClick r:id="rId6"/>
              </a:rPr>
              <a:t>Mod_Sedov_fine_press.mpeg</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215900" y="431800"/>
            <a:ext cx="8523288" cy="6275388"/>
          </a:xfrm>
          <a:prstGeom prst="rect">
            <a:avLst/>
          </a:prstGeom>
          <a:noFill/>
          <a:ln w="9525" cap="flat">
            <a:noFill/>
            <a:round/>
            <a:headEnd/>
            <a:tailEnd/>
          </a:ln>
          <a:effectLst/>
        </p:spPr>
        <p:txBody>
          <a:bodyPr lIns="90000" tIns="45000" rIns="90000" bIns="45000"/>
          <a:lstStyle/>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b="1" i="1">
                <a:solidFill>
                  <a:srgbClr val="008000"/>
                </a:solidFill>
                <a:ea typeface="Droid Sans Fallback" charset="0"/>
                <a:cs typeface="Droid Sans Fallback" charset="0"/>
              </a:rPr>
              <a:t>B. Magneto-hidrodinamikai problémák.</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b="1" i="1">
              <a:solidFill>
                <a:srgbClr val="008000"/>
              </a:solidFill>
              <a:ea typeface="Droid Sans Fallback" charset="0"/>
              <a:cs typeface="Droid Sans Fallback" charset="0"/>
            </a:endParaRP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b="1" i="1">
              <a:solidFill>
                <a:srgbClr val="008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Az alábbi könyvtárban találhatóak a fenti témakörre vonatkozó szimulációk: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FF"/>
                </a:solidFill>
                <a:ea typeface="Droid Sans Fallback" charset="0"/>
                <a:cs typeface="Droid Sans Fallback" charset="0"/>
              </a:rPr>
              <a:t>source/Simulation/SimulationMain/magnetoHD/</a:t>
            </a:r>
            <a:r>
              <a:rPr lang="hu-HU" sz="1400">
                <a:solidFill>
                  <a:srgbClr val="000000"/>
                </a:solidFill>
                <a:ea typeface="Droid Sans Fallback" charset="0"/>
                <a:cs typeface="Droid Sans Fallback" charset="0"/>
              </a:rPr>
              <a:t> </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Ezen tesztek konfigurálásakor részben meg kell adnunk az útvonalat is, például:</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FF00"/>
                </a:solidFill>
                <a:ea typeface="Droid Sans Fallback" charset="0"/>
                <a:cs typeface="Droid Sans Fallback" charset="0"/>
              </a:rPr>
              <a:t>./setup magnetoHD/BrioWu -auto -1d</a:t>
            </a:r>
            <a:r>
              <a:rPr lang="hu-HU" sz="1400">
                <a:solidFill>
                  <a:srgbClr val="000000"/>
                </a:solidFill>
                <a:ea typeface="Droid Sans Fallback" charset="0"/>
                <a:cs typeface="Droid Sans Fallback" charset="0"/>
              </a:rPr>
              <a:t> </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a:t>
            </a:r>
            <a:r>
              <a:rPr lang="hu-HU" sz="1400">
                <a:solidFill>
                  <a:srgbClr val="FF0000"/>
                </a:solidFill>
                <a:ea typeface="Droid Sans Fallback" charset="0"/>
                <a:cs typeface="Droid Sans Fallback" charset="0"/>
              </a:rPr>
              <a:t>Briu-Wu magneto-hidrodinamikai lökéscső</a:t>
            </a:r>
            <a:r>
              <a:rPr lang="hu-HU" sz="1400">
                <a:solidFill>
                  <a:srgbClr val="000000"/>
                </a:solidFill>
                <a:ea typeface="Droid Sans Fallback" charset="0"/>
                <a:cs typeface="Droid Sans Fallback" charset="0"/>
              </a:rPr>
              <a:t> a hidrodinamikai Sod problémakör koplanáris magneto-hidrodinamikai megfelelője. A szimuláció nagyon jó tesztje a különféle MHD megoldóknak, ugyanis két, gyorsan csillapodó hullámot, egy lassú, összetett hullámot, és egy lassú lökéshullámot, illetve kontakt diszkontinuitást tartalmaz.</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215900" y="360363"/>
            <a:ext cx="8697913" cy="6191250"/>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Az </a:t>
            </a:r>
            <a:r>
              <a:rPr lang="hu-HU" sz="1400">
                <a:solidFill>
                  <a:srgbClr val="FF0000"/>
                </a:solidFill>
                <a:ea typeface="Droid Sans Fallback" charset="0"/>
                <a:cs typeface="Droid Sans Fallback" charset="0"/>
              </a:rPr>
              <a:t>Orszag-Tang MHD Vortex</a:t>
            </a:r>
            <a:r>
              <a:rPr lang="hu-HU" sz="1400">
                <a:solidFill>
                  <a:srgbClr val="000000"/>
                </a:solidFill>
                <a:ea typeface="Droid Sans Fallback" charset="0"/>
                <a:cs typeface="Droid Sans Fallback" charset="0"/>
              </a:rPr>
              <a:t> egy egyszerű, kétdimenziós probléma, ami a magneto-hidrodinamikai kódok klasszikus tesztjévé vált az idők során. Az időbeli fejlődéssel az örvény áramlási mintázata egyre bonyolultabbá válik a hullámok nemlineáris kölcsönhatásai következtében. Ezen probléma nagy felbontású szimulációja kétdimenziós MHD turbulenciára jó példa, t=0,5-nél az áramlási minta már egészen komplikált, számos erős hullám alakult ki és haladt keresztül egymáson, létrehozva a minden térbeli skálán megfigyelhető turbulens áramlási jellegzetességeket, amelyek a mellékelt animáción is kiválóan nyomon követhetőek.</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szimuláció futtatható három dimenzióban is, azonban még a szegedi szuperszámítógép rendelkezésre álló erőforrásai is némiképp szűkösek ehhez. A mellékelten látható videókon először kétdimenziós futási eredményeket láthatunk, majd a 3D-s futás vizualizációja következik az eredeti konfigurációhoz képest finomított térbeli felbontással:</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6B0094"/>
                </a:solidFill>
                <a:ea typeface="Droid Sans Fallback" charset="0"/>
                <a:cs typeface="Droid Sans Fallback" charset="0"/>
                <a:hlinkClick r:id="rId3"/>
              </a:rPr>
              <a:t>Orszag_Tang.mpeg</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6B0094"/>
                </a:solidFill>
                <a:ea typeface="Droid Sans Fallback" charset="0"/>
                <a:cs typeface="Droid Sans Fallback" charset="0"/>
                <a:hlinkClick r:id="rId4"/>
              </a:rPr>
              <a:t>Orszag_Tang_3D_niif_dens_256CPU.mpeg</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cstate="print"/>
          <a:srcRect/>
          <a:stretch>
            <a:fillRect/>
          </a:stretch>
        </p:blipFill>
        <p:spPr bwMode="auto">
          <a:xfrm>
            <a:off x="1316038" y="441325"/>
            <a:ext cx="6675437" cy="597535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cstate="print"/>
          <a:srcRect/>
          <a:stretch>
            <a:fillRect/>
          </a:stretch>
        </p:blipFill>
        <p:spPr bwMode="auto">
          <a:xfrm>
            <a:off x="1290638" y="368300"/>
            <a:ext cx="6700837" cy="6119813"/>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287338" y="431800"/>
            <a:ext cx="8586787" cy="3055938"/>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a:t>
            </a:r>
            <a:r>
              <a:rPr lang="hu-HU" sz="1400">
                <a:solidFill>
                  <a:srgbClr val="FF0000"/>
                </a:solidFill>
                <a:ea typeface="Droid Sans Fallback" charset="0"/>
                <a:cs typeface="Droid Sans Fallback" charset="0"/>
              </a:rPr>
              <a:t>mágneses akkréciós tórusz</a:t>
            </a:r>
            <a:r>
              <a:rPr lang="hu-HU" sz="1400">
                <a:solidFill>
                  <a:srgbClr val="000000"/>
                </a:solidFill>
                <a:ea typeface="Droid Sans Fallback" charset="0"/>
                <a:cs typeface="Droid Sans Fallback" charset="0"/>
              </a:rPr>
              <a:t> problémakör a globális mágneses-forgási instabilitáson alapul, a szimuláció helye: magnetoHD/Torus. A mágnesezett gyűrűnek konstans szögsebessége van és egy normalizált Paczynsky-Wiita pszeudo-newtoni gravitációs potenciálban helyezkedik el. A szegedi szuperszámítógépen kapott eredmények vizualizációja itt tekinthető meg (a sűrűség időfüggése megnövelt térbeli felbontással):</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6B0094"/>
                </a:solidFill>
                <a:ea typeface="Droid Sans Fallback" charset="0"/>
                <a:cs typeface="Droid Sans Fallback" charset="0"/>
                <a:hlinkClick r:id="rId3"/>
              </a:rPr>
              <a:t>Torus_dens_niif.mpeg</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pic>
        <p:nvPicPr>
          <p:cNvPr id="40962" name="Picture 2"/>
          <p:cNvPicPr>
            <a:picLocks noChangeAspect="1" noChangeArrowheads="1"/>
          </p:cNvPicPr>
          <p:nvPr/>
        </p:nvPicPr>
        <p:blipFill>
          <a:blip r:embed="rId4" cstate="print"/>
          <a:srcRect/>
          <a:stretch>
            <a:fillRect/>
          </a:stretch>
        </p:blipFill>
        <p:spPr bwMode="auto">
          <a:xfrm>
            <a:off x="3311525" y="1584325"/>
            <a:ext cx="4843463" cy="497522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533400" y="503238"/>
            <a:ext cx="8034338" cy="5903912"/>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a:t>
            </a:r>
            <a:r>
              <a:rPr lang="hu-HU" sz="1400">
                <a:solidFill>
                  <a:srgbClr val="FF0000"/>
                </a:solidFill>
                <a:ea typeface="Droid Sans Fallback" charset="0"/>
                <a:cs typeface="Droid Sans Fallback" charset="0"/>
              </a:rPr>
              <a:t>mágneses Noh Z-pinch</a:t>
            </a:r>
            <a:r>
              <a:rPr lang="hu-HU" sz="1400">
                <a:solidFill>
                  <a:srgbClr val="000000"/>
                </a:solidFill>
                <a:ea typeface="Droid Sans Fallback" charset="0"/>
                <a:cs typeface="Droid Sans Fallback" charset="0"/>
              </a:rPr>
              <a:t> problémakör a klasszikus Noh probléma mágneses verziója. Ebben nyomás nélküli gáz hengerszimmetrikus robbanása szerepel: a gáz a szimmetriatengely mentén helyezkedik el és egy kifelé haladó akkréciós lökésfrontot hoz létre, ami konstans sebességgel terjed. Ezen problémakör analitikus önhasonló megoldását gyakran használják hidrodinamikai kódokhoz, főleg amelyekben robbanás is történik.</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kétdimenziós </a:t>
            </a:r>
            <a:r>
              <a:rPr lang="hu-HU" sz="1400">
                <a:solidFill>
                  <a:srgbClr val="FF0000"/>
                </a:solidFill>
                <a:ea typeface="Droid Sans Fallback" charset="0"/>
                <a:cs typeface="Droid Sans Fallback" charset="0"/>
              </a:rPr>
              <a:t>MHD Rotor</a:t>
            </a:r>
            <a:r>
              <a:rPr lang="hu-HU" sz="1400">
                <a:solidFill>
                  <a:srgbClr val="000000"/>
                </a:solidFill>
                <a:ea typeface="Droid Sans Fallback" charset="0"/>
                <a:cs typeface="Droid Sans Fallback" charset="0"/>
              </a:rPr>
              <a:t> szimuláció erős, torziós Alfvén-hullámok kialakulását és haladását vizsgálja, ezért különösen fontos a csillagok keletkezésének megértéséhez. A következő három animáció a szegedi NIIF szuperszámítógépen kapott eredményeket szemlélteti (a nyomás, a sűrűség és a mágneses nyomás időfejlődése logaritmikus skálán, finomított térbeli felbontással):</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lgn="ctr">
              <a:spcBef>
                <a:spcPts val="1200"/>
              </a:spcBef>
              <a:spcAft>
                <a:spcPts val="100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6B0094"/>
                </a:solidFill>
                <a:ea typeface="Droid Sans Fallback" charset="0"/>
                <a:cs typeface="Droid Sans Fallback" charset="0"/>
                <a:hlinkClick r:id="rId3"/>
              </a:rPr>
              <a:t>Rotor_log_press_niif.mpeg</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6B0094"/>
                </a:solidFill>
                <a:ea typeface="Droid Sans Fallback" charset="0"/>
                <a:cs typeface="Droid Sans Fallback" charset="0"/>
                <a:hlinkClick r:id="rId4"/>
              </a:rPr>
              <a:t>Rotor_log_dens_niif.mpeg</a:t>
            </a:r>
          </a:p>
          <a:p>
            <a:pPr algn="ctr">
              <a:spcBef>
                <a:spcPts val="1200"/>
              </a:spcBef>
              <a:spcAft>
                <a:spcPts val="100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6B0094"/>
                </a:solidFill>
                <a:ea typeface="Droid Sans Fallback" charset="0"/>
                <a:cs typeface="Droid Sans Fallback" charset="0"/>
                <a:hlinkClick r:id="rId5"/>
              </a:rPr>
              <a:t>Rotor_log_press_niif.mpeg</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0" y="863600"/>
            <a:ext cx="9239250" cy="3394075"/>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hu-HU" sz="1400">
                <a:solidFill>
                  <a:srgbClr val="FF00FF"/>
                </a:solidFill>
                <a:ea typeface="Droid Sans Fallback" charset="0"/>
                <a:cs typeface="Droid Sans Fallback" charset="0"/>
              </a:rPr>
              <a:t>4., A HFD5 adatstruktúra kezelése a VisIt szoftverrel.</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hu-HU" sz="1400">
                <a:solidFill>
                  <a:srgbClr val="000000"/>
                </a:solidFill>
                <a:ea typeface="Droid Sans Fallback" charset="0"/>
                <a:cs typeface="Droid Sans Fallback" charset="0"/>
              </a:rPr>
              <a:t>A FLASH kód által használt HDF5 formátum kezelését mutatjuk be ebben a fejezetben, főként az ingyenesen hozzáférhető VisIt programmal, amely lehetővé teszi az adatok legkülönbözőbb módon történő megjelenítését, értelmezését.</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hu-HU" sz="1400">
                <a:solidFill>
                  <a:srgbClr val="FF00FF"/>
                </a:solidFill>
                <a:ea typeface="Droid Sans Fallback" charset="0"/>
                <a:cs typeface="Droid Sans Fallback" charset="0"/>
              </a:rPr>
              <a:t>5., Új fizikai probléma definiálása, konfigurálása.</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hu-HU" sz="1400">
                <a:solidFill>
                  <a:srgbClr val="000000"/>
                </a:solidFill>
                <a:ea typeface="Droid Sans Fallback" charset="0"/>
                <a:cs typeface="Droid Sans Fallback" charset="0"/>
              </a:rPr>
              <a:t>Az utolsó szakaszban ismertetjük a saját szimulációk tervezésének, konfigurálásának, futtatásának módjait, lehetőségeit egy egyszerű, közérthető példán keresztül.</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3" cstate="print"/>
          <a:srcRect/>
          <a:stretch>
            <a:fillRect/>
          </a:stretch>
        </p:blipFill>
        <p:spPr bwMode="auto">
          <a:xfrm>
            <a:off x="1276350" y="296863"/>
            <a:ext cx="6675438" cy="626427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287338" y="360363"/>
            <a:ext cx="8574087" cy="6208712"/>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MHD Current Sheet</a:t>
            </a:r>
            <a:r>
              <a:rPr lang="hu-HU" sz="1400">
                <a:solidFill>
                  <a:srgbClr val="000000"/>
                </a:solidFill>
                <a:ea typeface="Droid Sans Fallback" charset="0"/>
                <a:cs typeface="Droid Sans Fallback" charset="0"/>
              </a:rPr>
              <a:t>: a kétdimenziós áram lepel problémakör ideális terep az MHD vizsgálatokhoz. Az inicializált két lepel között elkerülhetetlenül fellépnek mágneses rekonnexiók. Ezeken a területeken a mágneses fluxus nagyon kis értékekre csökken és a mágneses energia vesztesége termális energiává konvertálódik, ami természetesen megváltoztatja a mágneses mező topológiáját és így kihat a globális mágneses konfigurációra. Az alábbi két rövid animáció mutatja az eredményeinket:</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6B0094"/>
                </a:solidFill>
                <a:ea typeface="Droid Sans Fallback" charset="0"/>
                <a:cs typeface="Droid Sans Fallback" charset="0"/>
                <a:hlinkClick r:id="rId3"/>
              </a:rPr>
              <a:t>Current_Sheet_dens_NIIF.mpeg</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6B0094"/>
                </a:solidFill>
                <a:ea typeface="Droid Sans Fallback" charset="0"/>
                <a:cs typeface="Droid Sans Fallback" charset="0"/>
                <a:hlinkClick r:id="rId4"/>
              </a:rPr>
              <a:t>Current_Sheet_magx_vol_NIIF.mpeg</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Field Loop</a:t>
            </a:r>
            <a:r>
              <a:rPr lang="hu-HU" sz="1400">
                <a:solidFill>
                  <a:srgbClr val="000000"/>
                </a:solidFill>
                <a:ea typeface="Droid Sans Fallback" charset="0"/>
                <a:cs typeface="Droid Sans Fallback" charset="0"/>
              </a:rPr>
              <a:t>: ez a két-, illetve háromdimenziós advekciós probléma szigorú tesztje a többdimenziós magneto-hidrodinamikai eseteknek. A FLASH kódban gyengén mágnesezett hurkok advekciójának szimulációja található 2D-ben. A hurkok átlósan haladnak a vizsgált tartományban. A konfigurálás az alábbi paranccsal történik (a többi MHD teszthez hasonlóan itt is meg kell adnunk a rács interpolációját):</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FF00"/>
                </a:solidFill>
                <a:ea typeface="Droid Sans Fallback" charset="0"/>
                <a:cs typeface="Droid Sans Fallback" charset="0"/>
              </a:rPr>
              <a:t>./setup magnetoHD/FieldLoop -auto -gridinterpolation=native</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FF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3" cstate="print"/>
          <a:srcRect/>
          <a:stretch>
            <a:fillRect/>
          </a:stretch>
        </p:blipFill>
        <p:spPr bwMode="auto">
          <a:xfrm>
            <a:off x="1276350" y="290513"/>
            <a:ext cx="6675438" cy="627697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cstate="print"/>
          <a:srcRect/>
          <a:stretch>
            <a:fillRect/>
          </a:stretch>
        </p:blipFill>
        <p:spPr bwMode="auto">
          <a:xfrm>
            <a:off x="1387475" y="298450"/>
            <a:ext cx="6675438" cy="62611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cstate="print"/>
          <a:srcRect/>
          <a:stretch>
            <a:fillRect/>
          </a:stretch>
        </p:blipFill>
        <p:spPr bwMode="auto">
          <a:xfrm>
            <a:off x="1276350" y="325438"/>
            <a:ext cx="6675438" cy="6205537"/>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360363" y="1368425"/>
            <a:ext cx="8542337" cy="3959225"/>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3D MHD Blast</a:t>
            </a:r>
            <a:r>
              <a:rPr lang="hu-HU" sz="1400">
                <a:solidFill>
                  <a:srgbClr val="000000"/>
                </a:solidFill>
                <a:ea typeface="Droid Sans Fallback" charset="0"/>
                <a:cs typeface="Droid Sans Fallback" charset="0"/>
              </a:rPr>
              <a:t>: ez a szimuláció a háromdimenziós variációja a szférikus lökésfront problémakörnek, amelyben erős magneto-hidrodinamikai diszkontinuitások keletkeznek és haladnak tova, ezért ez a problémakör meglehetősen fontos és releváns azon asztrofizikai jelenségeknél, ahol a mágneses mező energiájának erős dinamikai hatásai vannak.</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Mivel a numerikus séma nem képes megőrizni a divergencia mentességre vonatkozó megszorítást, a fizikának ellentmondó állapotok léphetnek fel, úgy mint negatív gáznyomás. Ennek az oka az, hogy a mágneses háttérnyomás megnöveli a mágneses monopólusok erősségét.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217488" y="295275"/>
            <a:ext cx="8566150" cy="6296025"/>
          </a:xfrm>
          <a:prstGeom prst="rect">
            <a:avLst/>
          </a:prstGeom>
          <a:noFill/>
          <a:ln w="9525" cap="flat">
            <a:noFill/>
            <a:round/>
            <a:headEnd/>
            <a:tailEnd/>
          </a:ln>
          <a:effectLst/>
        </p:spPr>
        <p:txBody>
          <a:bodyPr lIns="90000" tIns="45000" rIns="90000" bIns="45000"/>
          <a:lstStyle/>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b="1" i="1">
              <a:solidFill>
                <a:srgbClr val="008000"/>
              </a:solidFill>
              <a:ea typeface="Droid Sans Fallback" charset="0"/>
              <a:cs typeface="Droid Sans Fallback" charset="0"/>
            </a:endParaRP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b="1" i="1">
                <a:solidFill>
                  <a:srgbClr val="008000"/>
                </a:solidFill>
                <a:ea typeface="Droid Sans Fallback" charset="0"/>
                <a:cs typeface="Droid Sans Fallback" charset="0"/>
              </a:rPr>
              <a:t>C. Gravitációs teszt problémák.</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b="1" i="1">
              <a:solidFill>
                <a:srgbClr val="008000"/>
              </a:solidFill>
              <a:ea typeface="Droid Sans Fallback" charset="0"/>
              <a:cs typeface="Droid Sans Fallback" charset="0"/>
            </a:endParaRP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b="1" i="1">
              <a:solidFill>
                <a:srgbClr val="008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Jeans instabilitás</a:t>
            </a:r>
            <a:r>
              <a:rPr lang="hu-HU" sz="1400">
                <a:solidFill>
                  <a:srgbClr val="000000"/>
                </a:solidFill>
                <a:ea typeface="Droid Sans Fallback" charset="0"/>
                <a:cs typeface="Droid Sans Fallback" charset="0"/>
              </a:rPr>
              <a:t>: az öngravitáló folyadékok lineáris instabilitását elsőként Jeans vizsgálta 1902-ben a csillagkeletkezés problémájával kapcsolatban. Ennek a jelenségnek a nemlineáris fázisa az asztrofizikában nagy jelentőséggel bír, azonban a lineáris instabilitás (ahol a gravitáció kapcsolódik a hidrodinamikához ) nagyon jól vizsgálható a FLASH kódban. A Jeans-probléma lehetőséget biztosít szinuszos, adiabatikus sűrűség-perturbációk viselkedésének vizsgálatára mind nyomás dominált, mind gravitáció dominált feltételek mellett.</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Homológ por kollapszus</a:t>
            </a:r>
            <a:r>
              <a:rPr lang="hu-HU" sz="1400">
                <a:solidFill>
                  <a:srgbClr val="000000"/>
                </a:solidFill>
                <a:ea typeface="Droid Sans Fallback" charset="0"/>
                <a:cs typeface="Droid Sans Fallback" charset="0"/>
              </a:rPr>
              <a:t>: a FLASH kód ezen három dimenziós szimulációja az öngravitáló problémakörök megoldásait teszteli (görbe vonalú koordinátákban), amelyekben az áramlási geometria szférikus és a gáz nyomása elhanyagolható.</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Huang-Greengard Poisson Test</a:t>
            </a:r>
            <a:r>
              <a:rPr lang="hu-HU" sz="1400">
                <a:solidFill>
                  <a:srgbClr val="000000"/>
                </a:solidFill>
                <a:ea typeface="Droid Sans Fallback" charset="0"/>
                <a:cs typeface="Droid Sans Fallback" charset="0"/>
              </a:rPr>
              <a:t>: a PoisTest problémakör teszteli a multigrid Poisson megoldó konvergencia tulajdonságait a több dimenziós, nagy mértékben finomított rácsok esetében.</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MacLaurin</a:t>
            </a:r>
            <a:r>
              <a:rPr lang="hu-HU" sz="1400">
                <a:solidFill>
                  <a:srgbClr val="000000"/>
                </a:solidFill>
                <a:ea typeface="Droid Sans Fallback" charset="0"/>
                <a:cs typeface="Droid Sans Fallback" charset="0"/>
              </a:rPr>
              <a:t>: a MacLaurin-szferoidnak nevezett homogén gömb felületének és belsejének gravitációs potenciálja megadható analitikus függvények alakjában. Ez lehetővé teszi a FLASH kód gravitációs megoldójának összevetését az analitikus megoldásokkal.</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3" cstate="print"/>
          <a:srcRect/>
          <a:stretch>
            <a:fillRect/>
          </a:stretch>
        </p:blipFill>
        <p:spPr bwMode="auto">
          <a:xfrm>
            <a:off x="1316038" y="368300"/>
            <a:ext cx="6675437" cy="6119813"/>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514350" y="431800"/>
            <a:ext cx="8054975" cy="5543550"/>
          </a:xfrm>
          <a:prstGeom prst="rect">
            <a:avLst/>
          </a:prstGeom>
          <a:noFill/>
          <a:ln w="9525" cap="flat">
            <a:noFill/>
            <a:round/>
            <a:headEnd/>
            <a:tailEnd/>
          </a:ln>
          <a:effectLst/>
        </p:spPr>
        <p:txBody>
          <a:bodyPr lIns="90000" tIns="45000" rIns="90000" bIns="45000"/>
          <a:lstStyle/>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b="1" i="1">
                <a:solidFill>
                  <a:srgbClr val="008000"/>
                </a:solidFill>
                <a:ea typeface="Droid Sans Fallback" charset="0"/>
                <a:cs typeface="Droid Sans Fallback" charset="0"/>
              </a:rPr>
              <a:t>D. Részecske teszt problémák.</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Ezek alapvetően a FLASH kód részecske követő rutinjait tesztelik.</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Two-particle Orbit</a:t>
            </a:r>
            <a:r>
              <a:rPr lang="hu-HU" sz="1400">
                <a:solidFill>
                  <a:srgbClr val="000000"/>
                </a:solidFill>
                <a:ea typeface="Droid Sans Fallback" charset="0"/>
                <a:cs typeface="Droid Sans Fallback" charset="0"/>
              </a:rPr>
              <a:t>: az Orbit problémakör részecskék pozíciójának térképezését vizsgálja a rácsozott sűrűség mezőkre, emellett elvégzi a rácsozott potenciálok leképezését a részecske pozíciókra, annak érdekében, hogy meghatározza a részecskék erőhatásait és azok mozgásának időbeli integrálását.</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Zel’dovich Pancake</a:t>
            </a:r>
            <a:r>
              <a:rPr lang="hu-HU" sz="1400">
                <a:solidFill>
                  <a:srgbClr val="000000"/>
                </a:solidFill>
                <a:ea typeface="Droid Sans Fallback" charset="0"/>
                <a:cs typeface="Droid Sans Fallback" charset="0"/>
              </a:rPr>
              <a:t>: a kozmológiai „palacsinta” probléma jó szimultán tesztjét jelenti a hidrodinamikának, részecske dinamikának, Poisson-megoldónak és a kozmológiai tágulási modulnak. A vizsgálati tartomány nemlineáris részére is rendelkezésre állnak analitikus megoldások mind az N-test szimuláció, mind a hidrodinamikai kódokat tekintve, ami lehetővé teszi a FLASH kód pontosságának felmérését (kausztikus kialakulás, „vékony”, gyengén felbontott tulajdonságok követése, erős lökésfrontok – alapvető fizikai jelenségek, amelyek kozmológiai problémákban tetten érhetőek). Mivel a „palacsinta” egymódusú sűrűség perturbációt képvisel, a szimuláció további programozása hasznos lehet más kozmológiai problémakör kezdeti feltételeinek és alapjainak megteremtéséhez.</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Modified Huang-Greengard Poisson Test</a:t>
            </a:r>
            <a:r>
              <a:rPr lang="hu-HU" sz="1400">
                <a:solidFill>
                  <a:srgbClr val="000000"/>
                </a:solidFill>
                <a:ea typeface="Droid Sans Fallback" charset="0"/>
                <a:cs typeface="Droid Sans Fallback" charset="0"/>
              </a:rPr>
              <a:t>. A PoisParticles probléma célja a számítási tartományban lévő részecskeeloszlás finomított gridjének előállítása, más szavakkal olyan rácsozat létrehozása, ami sokkal finomabb felbontású azokon a helyeken, ahol a részecskék csoportokba tömörülnek.</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3" cstate="print"/>
          <a:srcRect/>
          <a:stretch>
            <a:fillRect/>
          </a:stretch>
        </p:blipFill>
        <p:spPr bwMode="auto">
          <a:xfrm>
            <a:off x="1368425" y="473075"/>
            <a:ext cx="6675438" cy="591185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566738" y="144463"/>
            <a:ext cx="8216900" cy="6346825"/>
          </a:xfrm>
          <a:prstGeom prst="rect">
            <a:avLst/>
          </a:prstGeom>
          <a:noFill/>
          <a:ln w="9525" cap="flat">
            <a:noFill/>
            <a:round/>
            <a:headEnd/>
            <a:tailEnd/>
          </a:ln>
          <a:effectLst/>
        </p:spPr>
        <p:txBody>
          <a:bodyPr lIns="90000" tIns="45000" rIns="90000" bIns="45000"/>
          <a:lstStyle/>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600" b="1" i="1" u="sng">
                <a:solidFill>
                  <a:srgbClr val="0000FF"/>
                </a:solidFill>
                <a:ea typeface="Droid Sans Fallback" charset="0"/>
                <a:cs typeface="Droid Sans Fallback" charset="0"/>
              </a:rPr>
              <a:t>1., A kód felépítése, működésének alapjai, rendszerszintű áttekintés.</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FLASH kód egy olyan moduláris, párhuzamos működésű programcsomag, amely képes kezelni a számos asztrofizika környezetben előforduló általános, összenyomható áramlások problémakörét. Maga a futtatható, fő kód Python nyelvű konfiguráló eszközök segítségével áll össze független programozási egységek, úgynevezett unit-ok kompilálásával a különböző felhasználások érdekében. A kód alapvetően FORTRAN 90 és C programozási nyelveket használ. MPI könyvtárakat (Message-Passing Interface ) használ a processzorok közti kommunikációra, valamint HDF5 adatstruktúrát (esetenként Parallel-NetCDF könyvtárakat) a párhuzamos be- és kiviteli műveleteknél a hordozhatóság és skálázhatóság szempontjait figyelembe véve az eltérő kapacitású párhuzamos működésű számítógépek esetében. A kód architektúrája úgy lett kialakítva, hogy kellőképpen rugalmas és könnyedén kibővíthető legyen, így a felhasználók maguk paraméterezhetik a kezdeti és a peremfeltételeket, megváltoztathatják az algoritmusokat és minimális erőfeszítéssel új fizikai egységeket illeszthetnek be.</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Chicago-i Egyetemen 1997 megalapított FLASH Center célja megoldások keresése volt különböző asztrofizikai problémákra, úgy mint termonukleáris felvillanások kompakt objektumok felszínén (neutroncsillagok és fehér törpék), különös tekintettel az Ia típusú szupernóvákra és nóvákra. A központ részéről a szoftver fejlesztésekor a célkitűzés az volt, hogy olyan új szimulációs eszközt fejlesszen ki, amely képes kezelni az extrém felbontást és fizikai követelményeket, melyeket ezen robbanások kutatásai támasztanak, valamint rendelkezésre bocsáthassa a kódot a kutatói közösség számára.</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3" cstate="print"/>
          <a:srcRect/>
          <a:stretch>
            <a:fillRect/>
          </a:stretch>
        </p:blipFill>
        <p:spPr bwMode="auto">
          <a:xfrm>
            <a:off x="1243013" y="287338"/>
            <a:ext cx="6675437" cy="628332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203200" y="503238"/>
            <a:ext cx="8653463" cy="1862137"/>
          </a:xfrm>
          <a:prstGeom prst="rect">
            <a:avLst/>
          </a:prstGeom>
          <a:noFill/>
          <a:ln w="9525" cap="flat">
            <a:noFill/>
            <a:round/>
            <a:headEnd/>
            <a:tailEnd/>
          </a:ln>
          <a:effectLst/>
        </p:spPr>
        <p:txBody>
          <a:bodyPr lIns="90000" tIns="45000" rIns="90000" bIns="45000"/>
          <a:lstStyle/>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b="1" i="1">
                <a:solidFill>
                  <a:srgbClr val="008000"/>
                </a:solidFill>
                <a:ea typeface="Droid Sans Fallback" charset="0"/>
                <a:cs typeface="Droid Sans Fallback" charset="0"/>
              </a:rPr>
              <a:t>E. Égési tesztproblémák</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Cellular Nuclear Burning</a:t>
            </a:r>
            <a:r>
              <a:rPr lang="hu-HU" sz="1400">
                <a:solidFill>
                  <a:srgbClr val="000000"/>
                </a:solidFill>
                <a:ea typeface="Droid Sans Fallback" charset="0"/>
                <a:cs typeface="Droid Sans Fallback" charset="0"/>
              </a:rPr>
              <a:t>. A Cellular szimuláció célja a Burn unit tesztje. Lényegét tekintve a probléma reguláris, állandó állapotú viselkedést mutat, az eredetileg egy dimenzióban leírt problémakört a FLASH most két dimenzióban oldja meg. A számítások során egy 13 izotópos alfa-láncot és pluszban nehézion reakciós hálózatot használunk fel.</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pic>
        <p:nvPicPr>
          <p:cNvPr id="54274" name="Picture 2"/>
          <p:cNvPicPr>
            <a:picLocks noChangeAspect="1" noChangeArrowheads="1"/>
          </p:cNvPicPr>
          <p:nvPr/>
        </p:nvPicPr>
        <p:blipFill>
          <a:blip r:embed="rId3" cstate="print"/>
          <a:srcRect/>
          <a:stretch>
            <a:fillRect/>
          </a:stretch>
        </p:blipFill>
        <p:spPr bwMode="auto">
          <a:xfrm>
            <a:off x="2808288" y="2087563"/>
            <a:ext cx="6119812" cy="4614862"/>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215900" y="571500"/>
            <a:ext cx="8766175" cy="5765800"/>
          </a:xfrm>
          <a:prstGeom prst="rect">
            <a:avLst/>
          </a:prstGeom>
          <a:noFill/>
          <a:ln w="9525" cap="flat">
            <a:noFill/>
            <a:round/>
            <a:headEnd/>
            <a:tailEnd/>
          </a:ln>
          <a:effectLst/>
        </p:spPr>
        <p:txBody>
          <a:bodyPr lIns="90000" tIns="45000" rIns="90000" bIns="45000"/>
          <a:lstStyle/>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b="1" i="1">
                <a:solidFill>
                  <a:srgbClr val="008000"/>
                </a:solidFill>
                <a:ea typeface="Droid Sans Fallback" charset="0"/>
                <a:cs typeface="Droid Sans Fallback" charset="0"/>
              </a:rPr>
              <a:t>F. Sugárzási energiatranszfer tesztszimulációk.</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b="1" i="1">
              <a:solidFill>
                <a:srgbClr val="008000"/>
              </a:solidFill>
              <a:ea typeface="Droid Sans Fallback" charset="0"/>
              <a:cs typeface="Droid Sans Fallback" charset="0"/>
            </a:endParaRP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b="1" i="1">
                <a:solidFill>
                  <a:srgbClr val="008000"/>
                </a:solidFill>
                <a:ea typeface="Droid Sans Fallback" charset="0"/>
                <a:cs typeface="Droid Sans Fallback" charset="0"/>
              </a:rPr>
              <a:t>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Infinite Medium, Energy Equilibration</a:t>
            </a:r>
            <a:r>
              <a:rPr lang="hu-HU" sz="1400">
                <a:solidFill>
                  <a:srgbClr val="000000"/>
                </a:solidFill>
                <a:ea typeface="Droid Sans Fallback" charset="0"/>
                <a:cs typeface="Droid Sans Fallback" charset="0"/>
              </a:rPr>
              <a:t>. A szimulációs könyvtár neve: MGDInfinite. Ez egy viszonylag egyszerű szimuláció, mivel nincs térbeli gradiens. A teljes számítási tartományban kezdetben be van állítva az ionok/elektronok és a sugárzás hőmérséklete, amelyek az idő előrehaladtával megközelítik egymást. Az elektronok és a sugárzási mező emisszióval és abszorpcióval cserélnek energiát és a HeatExchange unit szabályozza a rátát, amellyel az elektronok és az ionok egyensúlyba kerülnek. A sugárzási mezőt négy különböző sugárzási energia csoport reprezentálja. A szimuláció 10/cm értékű konstans opacitást használ.</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Radiation Step Test</a:t>
            </a:r>
            <a:r>
              <a:rPr lang="hu-HU" sz="1400">
                <a:solidFill>
                  <a:srgbClr val="000000"/>
                </a:solidFill>
                <a:ea typeface="Droid Sans Fallback" charset="0"/>
                <a:cs typeface="Droid Sans Fallback" charset="0"/>
              </a:rPr>
              <a:t>. A könyvtár neve: MGDStep. A szimuláció négy csoport sugárzási diffúziót és elektron hővezetést, valamint konstans opacitást használ. A transzport opacitás a vákuumot közelítő nagyon alacsony értékre van beállítva. Ez egy egydimenziós szimuláció, ahol a kezdeti elektron és sugárzási hőmérsékletek nem folytonosak. Az idő előrehaladtával az energia a forróbb helyekről a hidegebb régiók felé áramlik, ezzel egyidejűleg a sugárzási hőmérséklet csökken, ahogyan az elektronok elnyelik az energiát.</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312738" y="360363"/>
            <a:ext cx="8470900" cy="6191250"/>
          </a:xfrm>
          <a:prstGeom prst="rect">
            <a:avLst/>
          </a:prstGeom>
          <a:noFill/>
          <a:ln w="9525" cap="flat">
            <a:noFill/>
            <a:round/>
            <a:headEnd/>
            <a:tailEnd/>
          </a:ln>
          <a:effectLst/>
        </p:spPr>
        <p:txBody>
          <a:bodyPr lIns="90000" tIns="45000" rIns="90000" bIns="45000"/>
          <a:lstStyle/>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b="1" i="1">
                <a:solidFill>
                  <a:srgbClr val="008000"/>
                </a:solidFill>
                <a:ea typeface="Droid Sans Fallback" charset="0"/>
                <a:cs typeface="Droid Sans Fallback" charset="0"/>
              </a:rPr>
              <a:t>G. Egyéb tesztproblémák</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b="1" i="1">
              <a:solidFill>
                <a:srgbClr val="008000"/>
              </a:solidFill>
              <a:ea typeface="Droid Sans Fallback" charset="0"/>
              <a:cs typeface="Droid Sans Fallback" charset="0"/>
            </a:endParaRP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b="1" i="1">
              <a:solidFill>
                <a:srgbClr val="008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The non-equilibrium ionization test problem</a:t>
            </a:r>
            <a:r>
              <a:rPr lang="hu-HU" sz="1400">
                <a:solidFill>
                  <a:srgbClr val="000000"/>
                </a:solidFill>
                <a:ea typeface="Droid Sans Fallback" charset="0"/>
                <a:cs typeface="Droid Sans Fallback" charset="0"/>
              </a:rPr>
              <a:t>. A nemegyensúlyi ionizáció problémakör teszteli a FLASH kód képességeit a nemegyensúlyi ionizáció (NEI, non-equilibrium ionization) kezelésére (ionok elemgyakorisága). A szimuláció lépcsős hőmérsékleti profilon keresztülhaladó, stacionárius plazma áramlást használ.</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The Delta-Function Heat Conduction Problem</a:t>
            </a:r>
            <a:r>
              <a:rPr lang="hu-HU" sz="1400">
                <a:solidFill>
                  <a:srgbClr val="000000"/>
                </a:solidFill>
                <a:ea typeface="Droid Sans Fallback" charset="0"/>
                <a:cs typeface="Droid Sans Fallback" charset="0"/>
              </a:rPr>
              <a:t>. A ConductionDelta nevű problémakör a Diffuse unit alapvető funkcióit teszteli. A szimuláció könnyen módosítható viszkozitási effektusok, nem konstans vezetőképesség, illetve egyéb diffúziós hatások hidrodinamikával való kombinálásának vizsgálata érdekében.</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The HydroStatic Test Problem</a:t>
            </a:r>
            <a:r>
              <a:rPr lang="hu-HU" sz="1400">
                <a:solidFill>
                  <a:srgbClr val="000000"/>
                </a:solidFill>
                <a:ea typeface="Droid Sans Fallback" charset="0"/>
                <a:cs typeface="Droid Sans Fallback" charset="0"/>
              </a:rPr>
              <a:t>. Ez a szimuláció a Grid unitba implementált hidrosztatikus határfeltételek alapvető működését teszteli. Lényegét tekintve ez egy egydimenziós problémakör, de konfigurálható két, illetve három dimenzióban is. Egyéb fizikai hatások integrálása érdekében a teszt könnyedén módosítható a konfigurációs fájlokba történő egyéb unitok befoglalásával.</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Hybrid-PIC Test Problems</a:t>
            </a:r>
            <a:r>
              <a:rPr lang="hu-HU" sz="1400">
                <a:solidFill>
                  <a:srgbClr val="000000"/>
                </a:solidFill>
                <a:ea typeface="Droid Sans Fallback" charset="0"/>
                <a:cs typeface="Droid Sans Fallback" charset="0"/>
              </a:rPr>
              <a:t>. Ez egy klasszikus plazma modell problémakör, amelyben ionnyaláb hatol be a plazmába. Az ionnyaláb lehet egy-, illetve kétdimenziós is.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3" cstate="print"/>
          <a:srcRect/>
          <a:stretch>
            <a:fillRect/>
          </a:stretch>
        </p:blipFill>
        <p:spPr bwMode="auto">
          <a:xfrm>
            <a:off x="1243013" y="574675"/>
            <a:ext cx="6675437" cy="5707063"/>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339725" y="647700"/>
            <a:ext cx="8659813" cy="5975350"/>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Full-physics Laser Driven Simulation</a:t>
            </a:r>
            <a:r>
              <a:rPr lang="hu-HU" sz="1400">
                <a:solidFill>
                  <a:srgbClr val="000000"/>
                </a:solidFill>
                <a:ea typeface="Droid Sans Fallback" charset="0"/>
                <a:cs typeface="Droid Sans Fallback" charset="0"/>
              </a:rPr>
              <a:t>. A LaserSLab szimuláció kiváló példája a realisztikus, lézer táplálta, nagy energiás (High Energy Density Physics, HEDP) kísérlet futtatására, mivel számos, a HEDP alkalmazások során előforduló jelenséget implementál, úgy mint 3T „unsplit” hidrodinamikát R-z geometriában, elektron hővezetést Spitzer vezetőképességgel, ion/elektron egyensúlyt, sugárzási diffúziót tabulált opacitással, lézeres sugárkövetést, valamint tabulált állapotegyenleteket. A szimuláció egy szilárd alumínium korongot megvilágító lézersugarat modellez R-z geometriában (ahol a lézernyaláb a z tengellyel koncentrikus), valamint két anyagot tartalmaz: CHAM (mint kamra) és TARG (mint cél). A nyaláb alacsony sűrűségű hélium gázon halad keresztül mielőtt eléri az alumínium korongot. A nyalábintenzitás nem egyenletes a nyaláb keresztmetszetét tekintve, hanem Gauss-szerű profillal írható le. Az alábbi paranccsal konfigurálható a szimuláció:</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FF00"/>
                </a:solidFill>
                <a:ea typeface="Droid Sans Fallback" charset="0"/>
                <a:cs typeface="Droid Sans Fallback" charset="0"/>
              </a:rPr>
              <a:t>./setup -auto LaserSlab -2d -nxb=16 -nyb=16 +hdf5typeio \ </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FF00"/>
                </a:solidFill>
                <a:ea typeface="Droid Sans Fallback" charset="0"/>
                <a:cs typeface="Droid Sans Fallback" charset="0"/>
              </a:rPr>
              <a:t>species=cham,targ +mtmmmt +laser +uhd3t +mgd mgd_meshgroups=6 \ </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FF00"/>
                </a:solidFill>
                <a:ea typeface="Droid Sans Fallback" charset="0"/>
                <a:cs typeface="Droid Sans Fallback" charset="0"/>
              </a:rPr>
              <a:t>-parfile=example.par </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FF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9393" name="Picture 1"/>
          <p:cNvPicPr>
            <a:picLocks noChangeAspect="1" noChangeArrowheads="1"/>
          </p:cNvPicPr>
          <p:nvPr/>
        </p:nvPicPr>
        <p:blipFill>
          <a:blip r:embed="rId3" cstate="print"/>
          <a:srcRect/>
          <a:stretch>
            <a:fillRect/>
          </a:stretch>
        </p:blipFill>
        <p:spPr bwMode="auto">
          <a:xfrm>
            <a:off x="2046288" y="1150938"/>
            <a:ext cx="5051425" cy="4554537"/>
          </a:xfrm>
          <a:prstGeom prst="rect">
            <a:avLst/>
          </a:prstGeom>
          <a:noFill/>
          <a:ln w="9525" cap="flat">
            <a:noFill/>
            <a:round/>
            <a:headEnd/>
            <a:tailEnd/>
          </a:ln>
          <a:effectLst/>
        </p:spPr>
      </p:pic>
      <p:sp>
        <p:nvSpPr>
          <p:cNvPr id="59394" name="Text Box 2"/>
          <p:cNvSpPr txBox="1">
            <a:spLocks noChangeArrowheads="1"/>
          </p:cNvSpPr>
          <p:nvPr/>
        </p:nvSpPr>
        <p:spPr bwMode="auto">
          <a:xfrm>
            <a:off x="2339975" y="5891213"/>
            <a:ext cx="4464050" cy="733425"/>
          </a:xfrm>
          <a:prstGeom prst="rect">
            <a:avLst/>
          </a:prstGeom>
          <a:noFill/>
          <a:ln w="9525" cap="flat">
            <a:noFill/>
            <a:round/>
            <a:headEnd/>
            <a:tailEnd/>
          </a:ln>
          <a:effectLst/>
        </p:spPr>
        <p:txBody>
          <a:bodyPr lIns="90000" tIns="45000" rIns="90000" bIns="45000"/>
          <a:lstStyle/>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80"/>
                </a:solidFill>
                <a:ea typeface="Droid Sans Fallback" charset="0"/>
                <a:cs typeface="Droid Sans Fallback" charset="0"/>
              </a:rPr>
              <a:t>A LaserSlab szimuláció kezdeti paraméterei.</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8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0417" name="Picture 1"/>
          <p:cNvPicPr>
            <a:picLocks noChangeAspect="1" noChangeArrowheads="1"/>
          </p:cNvPicPr>
          <p:nvPr/>
        </p:nvPicPr>
        <p:blipFill>
          <a:blip r:embed="rId3" cstate="print"/>
          <a:srcRect/>
          <a:stretch>
            <a:fillRect/>
          </a:stretch>
        </p:blipFill>
        <p:spPr bwMode="auto">
          <a:xfrm>
            <a:off x="2138363" y="863600"/>
            <a:ext cx="4867275" cy="4097338"/>
          </a:xfrm>
          <a:prstGeom prst="rect">
            <a:avLst/>
          </a:prstGeom>
          <a:noFill/>
          <a:ln w="9525" cap="flat">
            <a:noFill/>
            <a:round/>
            <a:headEnd/>
            <a:tailEnd/>
          </a:ln>
          <a:effectLst/>
        </p:spPr>
      </p:pic>
      <p:sp>
        <p:nvSpPr>
          <p:cNvPr id="60418" name="Text Box 2"/>
          <p:cNvSpPr txBox="1">
            <a:spLocks noChangeArrowheads="1"/>
          </p:cNvSpPr>
          <p:nvPr/>
        </p:nvSpPr>
        <p:spPr bwMode="auto">
          <a:xfrm>
            <a:off x="1219200" y="5386388"/>
            <a:ext cx="6705600" cy="733425"/>
          </a:xfrm>
          <a:prstGeom prst="rect">
            <a:avLst/>
          </a:prstGeom>
          <a:noFill/>
          <a:ln w="9525" cap="flat">
            <a:noFill/>
            <a:round/>
            <a:headEnd/>
            <a:tailEnd/>
          </a:ln>
          <a:effectLst/>
        </p:spPr>
        <p:txBody>
          <a:bodyPr lIns="90000" tIns="45000" rIns="90000" bIns="45000"/>
          <a:lstStyle/>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80"/>
                </a:solidFill>
                <a:ea typeface="Droid Sans Fallback" charset="0"/>
                <a:cs typeface="Droid Sans Fallback" charset="0"/>
              </a:rPr>
              <a:t>A nyalábintenzitás a LaserSLab szimulációban.</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8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441" name="Picture 1"/>
          <p:cNvPicPr>
            <a:picLocks noChangeAspect="1" noChangeArrowheads="1"/>
          </p:cNvPicPr>
          <p:nvPr/>
        </p:nvPicPr>
        <p:blipFill>
          <a:blip r:embed="rId3" cstate="print"/>
          <a:srcRect/>
          <a:stretch>
            <a:fillRect/>
          </a:stretch>
        </p:blipFill>
        <p:spPr bwMode="auto">
          <a:xfrm>
            <a:off x="1795463" y="1344613"/>
            <a:ext cx="5551487" cy="4168775"/>
          </a:xfrm>
          <a:prstGeom prst="rect">
            <a:avLst/>
          </a:prstGeom>
          <a:noFill/>
          <a:ln w="9525" cap="flat">
            <a:noFill/>
            <a:round/>
            <a:headEnd/>
            <a:tailEnd/>
          </a:ln>
          <a:effectLst/>
        </p:spPr>
      </p:pic>
      <p:sp>
        <p:nvSpPr>
          <p:cNvPr id="61442" name="Text Box 2"/>
          <p:cNvSpPr txBox="1">
            <a:spLocks noChangeArrowheads="1"/>
          </p:cNvSpPr>
          <p:nvPr/>
        </p:nvSpPr>
        <p:spPr bwMode="auto">
          <a:xfrm>
            <a:off x="1511300" y="5513388"/>
            <a:ext cx="6122988" cy="733425"/>
          </a:xfrm>
          <a:prstGeom prst="rect">
            <a:avLst/>
          </a:prstGeom>
          <a:noFill/>
          <a:ln w="9525" cap="flat">
            <a:noFill/>
            <a:round/>
            <a:headEnd/>
            <a:tailEnd/>
          </a:ln>
          <a:effectLst/>
        </p:spPr>
        <p:txBody>
          <a:bodyPr lIns="90000" tIns="45000" rIns="90000" bIns="45000"/>
          <a:lstStyle/>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80"/>
                </a:solidFill>
                <a:ea typeface="Droid Sans Fallback" charset="0"/>
                <a:cs typeface="Droid Sans Fallback" charset="0"/>
              </a:rPr>
              <a:t>Az elektronok szám sűrűségi profil és 128 sugárkövetési trajektória</a:t>
            </a:r>
            <a:r>
              <a:rPr lang="hu-HU" sz="1000">
                <a:solidFill>
                  <a:srgbClr val="000000"/>
                </a:solidFill>
                <a:ea typeface="Droid Sans Fallback" charset="0"/>
                <a:cs typeface="Droid Sans Fallback" charset="0"/>
              </a:rPr>
              <a:t>.</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0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2465" name="Picture 1"/>
          <p:cNvPicPr>
            <a:picLocks noChangeAspect="1" noChangeArrowheads="1"/>
          </p:cNvPicPr>
          <p:nvPr/>
        </p:nvPicPr>
        <p:blipFill>
          <a:blip r:embed="rId3" cstate="print"/>
          <a:srcRect/>
          <a:stretch>
            <a:fillRect/>
          </a:stretch>
        </p:blipFill>
        <p:spPr bwMode="auto">
          <a:xfrm>
            <a:off x="1708150" y="1062038"/>
            <a:ext cx="5726113" cy="4733925"/>
          </a:xfrm>
          <a:prstGeom prst="rect">
            <a:avLst/>
          </a:prstGeom>
          <a:noFill/>
          <a:ln w="9525" cap="flat">
            <a:noFill/>
            <a:round/>
            <a:headEnd/>
            <a:tailEnd/>
          </a:ln>
          <a:effectLst/>
        </p:spPr>
      </p:pic>
      <p:sp>
        <p:nvSpPr>
          <p:cNvPr id="62466" name="Text Box 2"/>
          <p:cNvSpPr txBox="1">
            <a:spLocks noChangeArrowheads="1"/>
          </p:cNvSpPr>
          <p:nvPr/>
        </p:nvSpPr>
        <p:spPr bwMode="auto">
          <a:xfrm>
            <a:off x="1152525" y="5807075"/>
            <a:ext cx="6840538" cy="733425"/>
          </a:xfrm>
          <a:prstGeom prst="rect">
            <a:avLst/>
          </a:prstGeom>
          <a:noFill/>
          <a:ln w="9525" cap="flat">
            <a:noFill/>
            <a:round/>
            <a:headEnd/>
            <a:tailEnd/>
          </a:ln>
          <a:effectLst/>
        </p:spPr>
        <p:txBody>
          <a:bodyPr lIns="90000" tIns="45000" rIns="90000" bIns="45000"/>
          <a:lstStyle/>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80"/>
                </a:solidFill>
                <a:ea typeface="Droid Sans Fallback" charset="0"/>
                <a:cs typeface="Droid Sans Fallback" charset="0"/>
              </a:rPr>
              <a:t>A DEPO nevű változó és 128 trajektória a szimuláció nagyon korai szakaszából.</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8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1955800" y="577850"/>
            <a:ext cx="5318125" cy="6059488"/>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i="1">
                <a:solidFill>
                  <a:srgbClr val="FF00FF"/>
                </a:solidFill>
                <a:ea typeface="Droid Sans Fallback" charset="0"/>
                <a:cs typeface="Droid Sans Fallback" charset="0"/>
              </a:rPr>
              <a:t>A kód futtatásához szükséges rendszerszintű követelmények:</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a FLASH program ingyenesen, regisztrációval elérhető forráskódja (UNIX/Linux tar fájl)</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Fortran 90 és C nyelvű fordító (a forráskód nagy része F90 nyelven készült)</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MPI könyvtárak</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HDF5 könyvtárak (Hierarchical Data Format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Parallel NetCDF könyvtárak</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a Chombo - mint AMR (Adaptive Mesh Refinement) - használatához a megfelelő könyvtárak</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a diffúziós unit használatához a HYPRE csomag</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a FLASH kimenetének elemzéséhez, megjelenítéséhez az IDL vagy a VisIt programcsomag</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(g)make program, illetve Python környezet.</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3489" name="Picture 1"/>
          <p:cNvPicPr>
            <a:picLocks noChangeAspect="1" noChangeArrowheads="1"/>
          </p:cNvPicPr>
          <p:nvPr/>
        </p:nvPicPr>
        <p:blipFill>
          <a:blip r:embed="rId3" cstate="print"/>
          <a:srcRect/>
          <a:stretch>
            <a:fillRect/>
          </a:stretch>
        </p:blipFill>
        <p:spPr bwMode="auto">
          <a:xfrm>
            <a:off x="2417763" y="1509713"/>
            <a:ext cx="4310062" cy="3838575"/>
          </a:xfrm>
          <a:prstGeom prst="rect">
            <a:avLst/>
          </a:prstGeom>
          <a:noFill/>
          <a:ln w="9525" cap="flat">
            <a:noFill/>
            <a:round/>
            <a:headEnd/>
            <a:tailEnd/>
          </a:ln>
          <a:effectLst/>
        </p:spPr>
      </p:pic>
      <p:sp>
        <p:nvSpPr>
          <p:cNvPr id="63490" name="Text Box 2"/>
          <p:cNvSpPr txBox="1">
            <a:spLocks noChangeArrowheads="1"/>
          </p:cNvSpPr>
          <p:nvPr/>
        </p:nvSpPr>
        <p:spPr bwMode="auto">
          <a:xfrm>
            <a:off x="1438275" y="5348288"/>
            <a:ext cx="6269038" cy="733425"/>
          </a:xfrm>
          <a:prstGeom prst="rect">
            <a:avLst/>
          </a:prstGeom>
          <a:noFill/>
          <a:ln w="9525" cap="flat">
            <a:noFill/>
            <a:round/>
            <a:headEnd/>
            <a:tailEnd/>
          </a:ln>
          <a:effectLst/>
        </p:spPr>
        <p:txBody>
          <a:bodyPr lIns="90000" tIns="45000" rIns="90000" bIns="45000"/>
          <a:lstStyle/>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80"/>
                </a:solidFill>
                <a:ea typeface="Droid Sans Fallback" charset="0"/>
                <a:cs typeface="Droid Sans Fallback" charset="0"/>
              </a:rPr>
              <a:t>Az abszorbeált lézerenergia aránya a LaserSlab szimulációban.</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8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431800" y="792163"/>
            <a:ext cx="8496300" cy="5472112"/>
          </a:xfrm>
          <a:prstGeom prst="rect">
            <a:avLst/>
          </a:prstGeom>
          <a:noFill/>
          <a:ln w="9525" cap="flat">
            <a:noFill/>
            <a:round/>
            <a:headEnd/>
            <a:tailEnd/>
          </a:ln>
          <a:effectLst/>
        </p:spPr>
        <p:txBody>
          <a:bodyPr lIns="90000" tIns="45000" rIns="90000" bIns="45000"/>
          <a:lstStyle/>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b="1" i="1">
                <a:solidFill>
                  <a:srgbClr val="008000"/>
                </a:solidFill>
                <a:ea typeface="Droid Sans Fallback" charset="0"/>
                <a:cs typeface="Droid Sans Fallback" charset="0"/>
              </a:rPr>
              <a:t>H. 3T lökésfront szimulációk.</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b="1" i="1">
              <a:solidFill>
                <a:srgbClr val="008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FLASH kód legfrissebb verziója (4.0.1-es) képes szimulálni olyan plazmát, amelyben az ionok, elektronok hőmérséklete, illetőleg a sugárzási hőmérséklet eltérő (3T tárgyalásmód). Azokra a szimulációkra, amelyekre igaz a fenti állítás, különböző fizikai modellek vonatkoznak: elektronok termális vezetése, ion/elektron egyensúly, sugárzási emisszió, abszorpció és diffúzió.</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Shafranov Shock</a:t>
            </a:r>
            <a:r>
              <a:rPr lang="hu-HU" sz="1400">
                <a:solidFill>
                  <a:srgbClr val="000000"/>
                </a:solidFill>
                <a:ea typeface="Droid Sans Fallback" charset="0"/>
                <a:cs typeface="Droid Sans Fallback" charset="0"/>
              </a:rPr>
              <a:t>. A Shafranov-probléma egy egydimenziós problémakör, mely kiváló lehetőséget biztosít az egydimenziós lökéshullámok szerkezetének tanulmányozásához két, eltérő hőmérsékletű anyagot (ionok és elektronok) tartalmazó plazma esetén. A problémakör konfigurálása entropikus advekciós esetben a következő:</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FF00"/>
                </a:solidFill>
                <a:ea typeface="Droid Sans Fallback" charset="0"/>
                <a:cs typeface="Droid Sans Fallback" charset="0"/>
              </a:rPr>
              <a:t>./setup ShafranovShock -auto -1d +pm4dev -parfile=flash_Z2.par</a:t>
            </a:r>
            <a:r>
              <a:rPr lang="hu-HU" sz="1400">
                <a:solidFill>
                  <a:srgbClr val="000000"/>
                </a:solidFill>
                <a:ea typeface="Droid Sans Fallback" charset="0"/>
                <a:cs typeface="Droid Sans Fallback" charset="0"/>
              </a:rPr>
              <a:t> </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215900" y="598488"/>
            <a:ext cx="8709025" cy="5953125"/>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Non-Equilibrium Radiative Shock</a:t>
            </a:r>
            <a:r>
              <a:rPr lang="hu-HU" sz="1400">
                <a:solidFill>
                  <a:srgbClr val="000000"/>
                </a:solidFill>
                <a:ea typeface="Droid Sans Fallback" charset="0"/>
                <a:cs typeface="Droid Sans Fallback" charset="0"/>
              </a:rPr>
              <a:t>. A nem egyensúlyi sugárzási lökésfront problémakör analitikai megoldása az állandó, egydimenziós sugárzási lökésnek, ahol az ionok és elektronok hőmérséklete megegyezik, de az elektronok és a sugárzás hőmérséklete eltér. A szimuláció során konstans opacitást tételezünk fel, tehát ez egy úgynevezett szürke szimuláció. A problémakör 3T hidrodinamikát használ, többcsoportos sugárzási diffúzióval, a szimuláció konfigurálása pedig a következő:</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FF00"/>
                </a:solidFill>
                <a:ea typeface="Droid Sans Fallback" charset="0"/>
                <a:cs typeface="Droid Sans Fallback" charset="0"/>
              </a:rPr>
              <a:t>./setup -auto GrayDiffRadShock -1d +pm4dev mgd_meshgroups=1 </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FF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00"/>
                </a:solidFill>
                <a:ea typeface="Droid Sans Fallback" charset="0"/>
                <a:cs typeface="Droid Sans Fallback" charset="0"/>
              </a:rPr>
              <a:t>Blast Wave with Thermal Conduction</a:t>
            </a:r>
            <a:r>
              <a:rPr lang="hu-HU" sz="1400">
                <a:solidFill>
                  <a:srgbClr val="000000"/>
                </a:solidFill>
                <a:ea typeface="Droid Sans Fallback" charset="0"/>
                <a:cs typeface="Droid Sans Fallback" charset="0"/>
              </a:rPr>
              <a:t>. A Reinicke-Meyer lökéshullám megoldás egy egyszeres hőmérsékletű, termális vezetőképességgel rendelkező folyadékban lévő lökésfrontot modellez. A problémakör konfigurálása az alábbi paranccsal lehetséges:</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FF00"/>
                </a:solidFill>
                <a:ea typeface="Droid Sans Fallback" charset="0"/>
                <a:cs typeface="Droid Sans Fallback" charset="0"/>
              </a:rPr>
              <a:t>./setup -auto ReinickeMeyer -1d +pm4dev +spherical -parfile=flash_SPH1D.par</a:t>
            </a:r>
            <a:r>
              <a:rPr lang="hu-HU" sz="1400">
                <a:solidFill>
                  <a:srgbClr val="000000"/>
                </a:solidFill>
                <a:ea typeface="Droid Sans Fallback" charset="0"/>
                <a:cs typeface="Droid Sans Fallback" charset="0"/>
              </a:rPr>
              <a:t> </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350838" y="622300"/>
            <a:ext cx="8504237" cy="3481388"/>
          </a:xfrm>
          <a:prstGeom prst="rect">
            <a:avLst/>
          </a:prstGeom>
          <a:noFill/>
          <a:ln w="9525" cap="flat">
            <a:noFill/>
            <a:round/>
            <a:headEnd/>
            <a:tailEnd/>
          </a:ln>
          <a:effectLst/>
        </p:spPr>
        <p:txBody>
          <a:bodyPr lIns="90000" tIns="45000" rIns="90000" bIns="45000"/>
          <a:lstStyle/>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600" b="1" i="1" u="sng">
                <a:solidFill>
                  <a:srgbClr val="0000FF"/>
                </a:solidFill>
                <a:ea typeface="Droid Sans Fallback" charset="0"/>
                <a:cs typeface="Droid Sans Fallback" charset="0"/>
              </a:rPr>
              <a:t>4., A HFD5 adatstruktúra kezelése a VisIt szoftverrel.</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VisIt egy szabad terjesztésű, párhuzamos működésű, interaktív vizualizációs szoftver, amely akár terabájt méretű párhuzamos adatcsomagokat is képes megjeleníteni. A VisIt kódot a Lawrence Livermore National Laboratory fejleszti:</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
        <p:nvSpPr>
          <p:cNvPr id="66562" name="Text Box 2"/>
          <p:cNvSpPr txBox="1">
            <a:spLocks noChangeArrowheads="1"/>
          </p:cNvSpPr>
          <p:nvPr/>
        </p:nvSpPr>
        <p:spPr bwMode="auto">
          <a:xfrm>
            <a:off x="3200400" y="2995613"/>
            <a:ext cx="2744788" cy="747712"/>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500">
                <a:solidFill>
                  <a:srgbClr val="6B0094"/>
                </a:solidFill>
                <a:ea typeface="Droid Sans Fallback" charset="0"/>
                <a:cs typeface="Droid Sans Fallback" charset="0"/>
                <a:hlinkClick r:id="rId3"/>
              </a:rPr>
              <a:t>https://wci.llnl.gov/codes/visit/</a:t>
            </a:r>
            <a:r>
              <a:rPr lang="hu-HU" sz="1000">
                <a:solidFill>
                  <a:srgbClr val="6B0094"/>
                </a:solidFill>
                <a:ea typeface="Droid Sans Fallback" charset="0"/>
                <a:cs typeface="Droid Sans Fallback" charset="0"/>
              </a:rPr>
              <a:t>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000">
              <a:solidFill>
                <a:srgbClr val="6B0094"/>
              </a:solidFill>
              <a:ea typeface="Droid Sans Fallback" charset="0"/>
              <a:cs typeface="Droid Sans Fallback" charset="0"/>
            </a:endParaRPr>
          </a:p>
        </p:txBody>
      </p:sp>
      <p:sp>
        <p:nvSpPr>
          <p:cNvPr id="66563" name="Text Box 3"/>
          <p:cNvSpPr txBox="1">
            <a:spLocks noChangeArrowheads="1"/>
          </p:cNvSpPr>
          <p:nvPr/>
        </p:nvSpPr>
        <p:spPr bwMode="auto">
          <a:xfrm>
            <a:off x="360363" y="4319588"/>
            <a:ext cx="8640762" cy="1295400"/>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program sokoldalú lehetőséget biztosít a FLASH futtatása során keletkező, nagy méretű adathalmazok megjelenítésére akár több dimenzióban is, amint azt a következőkben bemutatott VisIt képernyőképek is mutatják.</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7585" name="Picture 1"/>
          <p:cNvPicPr>
            <a:picLocks noChangeAspect="1" noChangeArrowheads="1"/>
          </p:cNvPicPr>
          <p:nvPr/>
        </p:nvPicPr>
        <p:blipFill>
          <a:blip r:embed="rId3" cstate="print"/>
          <a:srcRect/>
          <a:stretch>
            <a:fillRect/>
          </a:stretch>
        </p:blipFill>
        <p:spPr bwMode="auto">
          <a:xfrm>
            <a:off x="1368425" y="368300"/>
            <a:ext cx="6675438" cy="6119813"/>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8609" name="Picture 1"/>
          <p:cNvPicPr>
            <a:picLocks noChangeAspect="1" noChangeArrowheads="1"/>
          </p:cNvPicPr>
          <p:nvPr/>
        </p:nvPicPr>
        <p:blipFill>
          <a:blip r:embed="rId3" cstate="print"/>
          <a:srcRect/>
          <a:stretch>
            <a:fillRect/>
          </a:stretch>
        </p:blipFill>
        <p:spPr bwMode="auto">
          <a:xfrm>
            <a:off x="1233488" y="211138"/>
            <a:ext cx="6675437" cy="6269037"/>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9633" name="Picture 1"/>
          <p:cNvPicPr>
            <a:picLocks noChangeAspect="1" noChangeArrowheads="1"/>
          </p:cNvPicPr>
          <p:nvPr/>
        </p:nvPicPr>
        <p:blipFill>
          <a:blip r:embed="rId3" cstate="print"/>
          <a:srcRect/>
          <a:stretch>
            <a:fillRect/>
          </a:stretch>
        </p:blipFill>
        <p:spPr bwMode="auto">
          <a:xfrm>
            <a:off x="1233488" y="211138"/>
            <a:ext cx="6675437" cy="61976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0657" name="Picture 1"/>
          <p:cNvPicPr>
            <a:picLocks noChangeAspect="1" noChangeArrowheads="1"/>
          </p:cNvPicPr>
          <p:nvPr/>
        </p:nvPicPr>
        <p:blipFill>
          <a:blip r:embed="rId3" cstate="print"/>
          <a:srcRect/>
          <a:stretch>
            <a:fillRect/>
          </a:stretch>
        </p:blipFill>
        <p:spPr bwMode="auto">
          <a:xfrm>
            <a:off x="1233488" y="144463"/>
            <a:ext cx="6675437" cy="6402387"/>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681" name="Picture 1"/>
          <p:cNvPicPr>
            <a:picLocks noChangeAspect="1" noChangeArrowheads="1"/>
          </p:cNvPicPr>
          <p:nvPr/>
        </p:nvPicPr>
        <p:blipFill>
          <a:blip r:embed="rId3" cstate="print"/>
          <a:srcRect/>
          <a:stretch>
            <a:fillRect/>
          </a:stretch>
        </p:blipFill>
        <p:spPr bwMode="auto">
          <a:xfrm>
            <a:off x="1233488" y="211138"/>
            <a:ext cx="6675437" cy="6342062"/>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Text Box 1"/>
          <p:cNvSpPr txBox="1">
            <a:spLocks noChangeArrowheads="1"/>
          </p:cNvSpPr>
          <p:nvPr/>
        </p:nvSpPr>
        <p:spPr bwMode="auto">
          <a:xfrm>
            <a:off x="358775" y="576263"/>
            <a:ext cx="8497888" cy="5291137"/>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Kiválasztható, hogy melyik fizikai paramétert ábrázoljuk az idő függvényében. A programcsomag természetesen képes videót, animációt is készíteni az adatokból, amint az a korábbi fejezetekben mellékelt mpeg kiterjesztésű fájlokból is látható.</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VisIt rendkívül sok beállítási lehetőséggel rendelkezik, ezek részletes ismertetése messze meghaladja lehetőségeinket. Azonban a FLASH futtatása során létrejött HDF5 adatcsomagok gyors megjelenítéséhez elég az alábbi néhány lépést végigkövetni.</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az </a:t>
            </a:r>
            <a:r>
              <a:rPr lang="hu-HU" sz="1400">
                <a:solidFill>
                  <a:srgbClr val="FF00FF"/>
                </a:solidFill>
                <a:ea typeface="Droid Sans Fallback" charset="0"/>
                <a:cs typeface="Droid Sans Fallback" charset="0"/>
              </a:rPr>
              <a:t>Open</a:t>
            </a:r>
            <a:r>
              <a:rPr lang="hu-HU" sz="1400">
                <a:solidFill>
                  <a:srgbClr val="000000"/>
                </a:solidFill>
                <a:ea typeface="Droid Sans Fallback" charset="0"/>
                <a:cs typeface="Droid Sans Fallback" charset="0"/>
              </a:rPr>
              <a:t> gombbal tudjuk a FLASH4/object könyvtárból megnyitni a megfelelő HDF5 adatbázist</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ezután az </a:t>
            </a:r>
            <a:r>
              <a:rPr lang="hu-HU" sz="1400">
                <a:solidFill>
                  <a:srgbClr val="FF00FF"/>
                </a:solidFill>
                <a:ea typeface="Droid Sans Fallback" charset="0"/>
                <a:cs typeface="Droid Sans Fallback" charset="0"/>
              </a:rPr>
              <a:t>Add</a:t>
            </a:r>
            <a:r>
              <a:rPr lang="hu-HU" sz="1400">
                <a:solidFill>
                  <a:srgbClr val="000000"/>
                </a:solidFill>
                <a:ea typeface="Droid Sans Fallback" charset="0"/>
                <a:cs typeface="Droid Sans Fallback" charset="0"/>
              </a:rPr>
              <a:t> gombbal tudjuk kiválasztani a vizualizáció típusát és a fizikai jellemzőt, pl. pszeudokolor és sűrűség</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végül a </a:t>
            </a:r>
            <a:r>
              <a:rPr lang="hu-HU" sz="1400">
                <a:solidFill>
                  <a:srgbClr val="FF00FF"/>
                </a:solidFill>
                <a:ea typeface="Droid Sans Fallback" charset="0"/>
                <a:cs typeface="Droid Sans Fallback" charset="0"/>
              </a:rPr>
              <a:t>Draw</a:t>
            </a:r>
            <a:r>
              <a:rPr lang="hu-HU" sz="1400">
                <a:solidFill>
                  <a:srgbClr val="000000"/>
                </a:solidFill>
                <a:ea typeface="Droid Sans Fallback" charset="0"/>
                <a:cs typeface="Droid Sans Fallback" charset="0"/>
              </a:rPr>
              <a:t> gomb segítségével megjeleníthetjük az adatokat</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a </a:t>
            </a:r>
            <a:r>
              <a:rPr lang="hu-HU" sz="1400">
                <a:solidFill>
                  <a:srgbClr val="FF00FF"/>
                </a:solidFill>
                <a:ea typeface="Droid Sans Fallback" charset="0"/>
                <a:cs typeface="Droid Sans Fallback" charset="0"/>
              </a:rPr>
              <a:t>Play</a:t>
            </a:r>
            <a:r>
              <a:rPr lang="hu-HU" sz="1400">
                <a:solidFill>
                  <a:srgbClr val="000000"/>
                </a:solidFill>
                <a:ea typeface="Droid Sans Fallback" charset="0"/>
                <a:cs typeface="Droid Sans Fallback" charset="0"/>
              </a:rPr>
              <a:t> gomb lenyomásával pedig időben léptetve látjuk a kívánt mennyiséget.</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647700" y="144463"/>
            <a:ext cx="8089900" cy="6861175"/>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megfelelő programcsomagok telepítése (amely lényegesen nagyobb időt igényel, mint maga a FLASH kód telepítése) után a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600" i="1">
                <a:solidFill>
                  <a:srgbClr val="008000"/>
                </a:solidFill>
                <a:ea typeface="Droid Sans Fallback" charset="0"/>
                <a:cs typeface="Droid Sans Fallback" charset="0"/>
              </a:rPr>
              <a:t>tar -xvf FLASHX.Y.tar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paranccsal kicsomagolható a FLASH kód, ahol X.Y a verziószám. A következő lépésben konfigurálhatjuk az adott, előre definiált és paraméterezett, szimulációként rendelkezésre álló fizikai problémát: </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600" i="1">
                <a:solidFill>
                  <a:srgbClr val="008000"/>
                </a:solidFill>
                <a:ea typeface="Droid Sans Fallback" charset="0"/>
                <a:cs typeface="Droid Sans Fallback" charset="0"/>
              </a:rPr>
              <a:t>./setup Sedov -auto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parancs a kétdimenziós Sedov problémát konfigurálja, felhasználva a hidrodinamikus feladatmegoldót, az állapotegyenlet és Grid unitokat, valamint a kívánt be- és kiviteli modulokat, esetünkben a soros HDF5 kimenetet. A folyamat során az object nevű könyvtárban jönnek létre a futtatáshoz szükséges fájlok, ide belépve a make parancs kiadásával kompilálhatjuk össze a részelemeket. A fordítás során esetlegesen fellépő problémák miatti újrakompilálás előtt kiadhatjuk a make clean, illetve make realclean parancsokat. Az egyszerre maximálisan lehetséges számú szálon történő kompiláláshoz a make -j parancs futtatásával gyorsíthatjuk a fordítást.</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3729" name="Picture 1"/>
          <p:cNvPicPr>
            <a:picLocks noChangeAspect="1" noChangeArrowheads="1"/>
          </p:cNvPicPr>
          <p:nvPr/>
        </p:nvPicPr>
        <p:blipFill>
          <a:blip r:embed="rId3" cstate="print"/>
          <a:srcRect/>
          <a:stretch>
            <a:fillRect/>
          </a:stretch>
        </p:blipFill>
        <p:spPr bwMode="auto">
          <a:xfrm>
            <a:off x="179388" y="836613"/>
            <a:ext cx="8783637" cy="5186362"/>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252413" y="676275"/>
            <a:ext cx="8675687" cy="5653088"/>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Videó/animáció létrehozásához a főmenüben található „</a:t>
            </a:r>
            <a:r>
              <a:rPr lang="hu-HU" sz="1400">
                <a:solidFill>
                  <a:srgbClr val="FF00FF"/>
                </a:solidFill>
                <a:ea typeface="Droid Sans Fallback" charset="0"/>
                <a:cs typeface="Droid Sans Fallback" charset="0"/>
              </a:rPr>
              <a:t>Save movie</a:t>
            </a:r>
            <a:r>
              <a:rPr lang="hu-HU" sz="1400">
                <a:solidFill>
                  <a:srgbClr val="000000"/>
                </a:solidFill>
                <a:ea typeface="Droid Sans Fallback" charset="0"/>
                <a:cs typeface="Droid Sans Fallback" charset="0"/>
              </a:rPr>
              <a:t>” fület kell kiválasztanunk és a következő néhány egyszerű lépést elvégezve gyárthatjuk le a fájl a megfelelő opciók megjelölésével (célszerű az ffmpeg program eltávolítása a bináris könyvtárakból, mivel problémát okozhat). Videók jó minőségű készítéséhez inkább ajánlott megoldás a *.ppm kiterjesztésű pillanatképek elkészítése (ez nagyobb szimulációk és az ezzel járó  tetemes adatmennyiség mellett napokat is igénybe vehet), majd ezeket pl. az ffmpeg programmal mozgóképpé fűzhetjük össze:</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FF00"/>
                </a:solidFill>
                <a:ea typeface="Droid Sans Fallback" charset="0"/>
                <a:cs typeface="Droid Sans Fallback" charset="0"/>
              </a:rPr>
              <a:t>ffmpeg -r 10 -y -i movie%04d.ppm -q:v 1 -b:v 9600 movie.mp4</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Fontos fülek még a VisIt főmenüből elérhető </a:t>
            </a:r>
            <a:r>
              <a:rPr lang="hu-HU" sz="1400">
                <a:solidFill>
                  <a:srgbClr val="FF00FF"/>
                </a:solidFill>
                <a:ea typeface="Droid Sans Fallback" charset="0"/>
                <a:cs typeface="Droid Sans Fallback" charset="0"/>
              </a:rPr>
              <a:t>PlotAtts</a:t>
            </a:r>
            <a:r>
              <a:rPr lang="hu-HU" sz="1400">
                <a:solidFill>
                  <a:srgbClr val="000000"/>
                </a:solidFill>
                <a:ea typeface="Droid Sans Fallback" charset="0"/>
                <a:cs typeface="Droid Sans Fallback" charset="0"/>
              </a:rPr>
              <a:t> és az </a:t>
            </a:r>
            <a:r>
              <a:rPr lang="hu-HU" sz="1400">
                <a:solidFill>
                  <a:srgbClr val="FF00FF"/>
                </a:solidFill>
                <a:ea typeface="Droid Sans Fallback" charset="0"/>
                <a:cs typeface="Droid Sans Fallback" charset="0"/>
              </a:rPr>
              <a:t>OpAtts</a:t>
            </a:r>
            <a:r>
              <a:rPr lang="hu-HU" sz="1400">
                <a:solidFill>
                  <a:srgbClr val="000000"/>
                </a:solidFill>
                <a:ea typeface="Droid Sans Fallback" charset="0"/>
                <a:cs typeface="Droid Sans Fallback" charset="0"/>
              </a:rPr>
              <a:t> gombok, ezek segítségével lehet ugyanis a különböző ábrázolások, illetve operátorok lényeges paramétereit módosítani (pl. ábrázolási tartomány, logaritmikus skála, színkódok alkalmazása, stb.)</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Az ábrázolási ablakban (tipikusan Window 1, ebből több is lehet természetesen) a jobb egérklikkel lehet előhozni egy újabb menüt, itt főként a különböző operátorok alkalmazását incializálhatjuk (melyek akár egymást is követhetik), de itt is hozzáadhatunk új plot-okat a már meglevőhöz.</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287338" y="287338"/>
            <a:ext cx="8826500" cy="6457950"/>
          </a:xfrm>
          <a:prstGeom prst="rect">
            <a:avLst/>
          </a:prstGeom>
          <a:noFill/>
          <a:ln w="9525" cap="flat">
            <a:noFill/>
            <a:round/>
            <a:headEnd/>
            <a:tailEnd/>
          </a:ln>
          <a:effectLst/>
        </p:spPr>
        <p:txBody>
          <a:bodyPr lIns="90000" tIns="45000" rIns="90000" bIns="45000"/>
          <a:lstStyle/>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600" b="1" i="1" u="sng">
                <a:solidFill>
                  <a:srgbClr val="0000FF"/>
                </a:solidFill>
                <a:ea typeface="Droid Sans Fallback" charset="0"/>
                <a:cs typeface="Droid Sans Fallback" charset="0"/>
              </a:rPr>
              <a:t>5., Új fizikai probléma definiálása, konfigurálása.</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0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Bár a FLASH kód számos előre definiált problémakört tartalmaz, a felhasználók nyilván szeretnék a saját fizikai problémájukat szimulálni. Ehhez új alkönyvtárat kell létrehozni a </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FF00"/>
                </a:solidFill>
                <a:ea typeface="Droid Sans Fallback" charset="0"/>
                <a:cs typeface="Droid Sans Fallback" charset="0"/>
              </a:rPr>
              <a:t>FLASHX/source/Simulation/SimulationMain</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könyvtárban, ahol a program a szükséges fájlokat keresni fogja. Ezek a következőek:</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FF"/>
                </a:solidFill>
                <a:ea typeface="Droid Sans Fallback" charset="0"/>
                <a:cs typeface="Droid Sans Fallback" charset="0"/>
              </a:rPr>
              <a:t>Config</a:t>
            </a:r>
            <a:r>
              <a:rPr lang="hu-HU" sz="1400">
                <a:solidFill>
                  <a:srgbClr val="000000"/>
                </a:solidFill>
                <a:ea typeface="Droid Sans Fallback" charset="0"/>
                <a:cs typeface="Droid Sans Fallback" charset="0"/>
              </a:rPr>
              <a:t>: felsorolja a problémához szükséges unitokat, változókat, definiálja a futtatási paramétereket, illetve értéket is adhat nekik.</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FF"/>
                </a:solidFill>
                <a:ea typeface="Droid Sans Fallback" charset="0"/>
                <a:cs typeface="Droid Sans Fallback" charset="0"/>
              </a:rPr>
              <a:t>Makefile</a:t>
            </a:r>
            <a:r>
              <a:rPr lang="hu-HU" sz="1400">
                <a:solidFill>
                  <a:srgbClr val="000000"/>
                </a:solidFill>
                <a:ea typeface="Droid Sans Fallback" charset="0"/>
                <a:cs typeface="Droid Sans Fallback" charset="0"/>
              </a:rPr>
              <a:t>: a szimulációhoz fontos make include fájl</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FF"/>
                </a:solidFill>
                <a:ea typeface="Droid Sans Fallback" charset="0"/>
                <a:cs typeface="Droid Sans Fallback" charset="0"/>
              </a:rPr>
              <a:t>Simulation_data.F90</a:t>
            </a:r>
            <a:r>
              <a:rPr lang="hu-HU" sz="1400">
                <a:solidFill>
                  <a:srgbClr val="000000"/>
                </a:solidFill>
                <a:ea typeface="Droid Sans Fallback" charset="0"/>
                <a:cs typeface="Droid Sans Fallback" charset="0"/>
              </a:rPr>
              <a:t>: Fortran modul, ami a szimuláció számára szükséges specifikus adatokat és paramétereket tárolja</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FF"/>
                </a:solidFill>
                <a:ea typeface="Droid Sans Fallback" charset="0"/>
                <a:cs typeface="Droid Sans Fallback" charset="0"/>
              </a:rPr>
              <a:t>Simulation_init.F90</a:t>
            </a:r>
            <a:r>
              <a:rPr lang="hu-HU" sz="1400">
                <a:solidFill>
                  <a:srgbClr val="000000"/>
                </a:solidFill>
                <a:ea typeface="Droid Sans Fallback" charset="0"/>
                <a:cs typeface="Droid Sans Fallback" charset="0"/>
              </a:rPr>
              <a:t>: Fortran rutin, ami a futási paramétereket olvassa ki és egyéb szükséges inicializálásokat végez</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FF"/>
                </a:solidFill>
                <a:ea typeface="Droid Sans Fallback" charset="0"/>
                <a:cs typeface="Droid Sans Fallback" charset="0"/>
              </a:rPr>
              <a:t>Simulation_initBlock.F90</a:t>
            </a:r>
            <a:r>
              <a:rPr lang="hu-HU" sz="1400">
                <a:solidFill>
                  <a:srgbClr val="000000"/>
                </a:solidFill>
                <a:ea typeface="Droid Sans Fallback" charset="0"/>
                <a:cs typeface="Droid Sans Fallback" charset="0"/>
              </a:rPr>
              <a:t>: Fortran rutin, ami az egyedi blokkok kezdeti feltételeit állítja be</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FF"/>
                </a:solidFill>
                <a:ea typeface="Droid Sans Fallback" charset="0"/>
                <a:cs typeface="Droid Sans Fallback" charset="0"/>
              </a:rPr>
              <a:t>flash.par</a:t>
            </a:r>
            <a:r>
              <a:rPr lang="hu-HU" sz="1400">
                <a:solidFill>
                  <a:srgbClr val="000000"/>
                </a:solidFill>
                <a:ea typeface="Droid Sans Fallback" charset="0"/>
                <a:cs typeface="Droid Sans Fallback" charset="0"/>
              </a:rPr>
              <a:t>: szövegfájl, ami a futási paraméterek értékeit adja meg (felülírja a Config default értékeit).</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1295400" y="0"/>
            <a:ext cx="6983413" cy="7167563"/>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Példa a </a:t>
            </a:r>
            <a:r>
              <a:rPr lang="hu-HU" sz="1400">
                <a:solidFill>
                  <a:srgbClr val="FF00FF"/>
                </a:solidFill>
                <a:ea typeface="Droid Sans Fallback" charset="0"/>
                <a:cs typeface="Droid Sans Fallback" charset="0"/>
              </a:rPr>
              <a:t>Config</a:t>
            </a:r>
            <a:r>
              <a:rPr lang="hu-HU" sz="1400">
                <a:solidFill>
                  <a:srgbClr val="000000"/>
                </a:solidFill>
                <a:ea typeface="Droid Sans Fallback" charset="0"/>
                <a:cs typeface="Droid Sans Fallback" charset="0"/>
              </a:rPr>
              <a:t> fájlra (Sod probléma):</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configuration file for our example problem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REQUIRES Driver</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REQUIRES physics/Eos/EosMain/Gamma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REQUIRES physics/Hydro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PARAMETER sim_rholeft REAL 1. [0 to]</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PARAMETER sim_rhoright REAL 0.125 [0 to]</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PARAMETER sim_pleft REAL 1. [0 to]</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PARAMETER sim_pright REAL 0.1 [0 to]</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PARAMETER sim_uleft REAL 0.</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PARAMETER sim_uright REAL 0.</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PARAMETER sim_xangle REAL 0. [0 to 360]</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PARAMETER sim_yangle REAL 90. [0 to 360]</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PARAMETER sim_posn REAL 0.5</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Text Box 1"/>
          <p:cNvSpPr txBox="1">
            <a:spLocks noChangeArrowheads="1"/>
          </p:cNvSpPr>
          <p:nvPr/>
        </p:nvSpPr>
        <p:spPr bwMode="auto">
          <a:xfrm>
            <a:off x="144463" y="357188"/>
            <a:ext cx="8751887" cy="6553200"/>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Értelemszerűen felhasználjuk a Gamma-állapotegyenlet és a Hydro unitot, a definiált paraméterek pedig a diszkontinuitás bal, illetve jobb oldalán szereplő sűrűség, nyomás, sebesség, stb. értékek a megfelelő FORTRAN változótípus megadásával, illetve az értelmezett tartománnyal.</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Példa a </a:t>
            </a:r>
            <a:r>
              <a:rPr lang="hu-HU" sz="1400">
                <a:solidFill>
                  <a:srgbClr val="FF00FF"/>
                </a:solidFill>
                <a:ea typeface="Droid Sans Fallback" charset="0"/>
                <a:cs typeface="Droid Sans Fallback" charset="0"/>
              </a:rPr>
              <a:t>Simulation_data.F90</a:t>
            </a:r>
            <a:r>
              <a:rPr lang="hu-HU" sz="1400">
                <a:solidFill>
                  <a:srgbClr val="000000"/>
                </a:solidFill>
                <a:ea typeface="Droid Sans Fallback" charset="0"/>
                <a:cs typeface="Droid Sans Fallback" charset="0"/>
              </a:rPr>
              <a:t> fájlra, ahol a felhasznált változókat adhatjuk meg:</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module Simulation_data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implicit none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Runtime Parameters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real, save :: sim_rhoLeft, sim_rhoRight, sim_pLeft, sim_pRight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real, save :: sim_uLeft, sim_uRight, sim_xAngle, sim_yAngle, sim_posn</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real, save :: sim_gamma, sim_smallP, sim_smallX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Other unit variables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real, save :: sim_xCos, sim_yCos, sim_zCos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end module Simulation_data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1085850" y="223838"/>
            <a:ext cx="6978650" cy="6829425"/>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Talán a legfontosabb konfigurációs fájl a </a:t>
            </a:r>
            <a:r>
              <a:rPr lang="hu-HU" sz="1400">
                <a:solidFill>
                  <a:srgbClr val="FF00FF"/>
                </a:solidFill>
                <a:ea typeface="Droid Sans Fallback" charset="0"/>
                <a:cs typeface="Droid Sans Fallback" charset="0"/>
              </a:rPr>
              <a:t>flash.par</a:t>
            </a:r>
            <a:r>
              <a:rPr lang="hu-HU" sz="1400">
                <a:solidFill>
                  <a:srgbClr val="000000"/>
                </a:solidFill>
                <a:ea typeface="Droid Sans Fallback" charset="0"/>
                <a:cs typeface="Droid Sans Fallback" charset="0"/>
              </a:rPr>
              <a:t>, egy példa ennek tartalmára (</a:t>
            </a:r>
            <a:r>
              <a:rPr lang="hu-HU" sz="1400">
                <a:solidFill>
                  <a:srgbClr val="FF0000"/>
                </a:solidFill>
                <a:ea typeface="Droid Sans Fallback" charset="0"/>
                <a:cs typeface="Droid Sans Fallback" charset="0"/>
              </a:rPr>
              <a:t>Sod probléma</a:t>
            </a:r>
            <a:r>
              <a:rPr lang="hu-HU" sz="1400">
                <a:solidFill>
                  <a:srgbClr val="000000"/>
                </a:solidFill>
                <a:ea typeface="Droid Sans Fallback" charset="0"/>
                <a:cs typeface="Droid Sans Fallback" charset="0"/>
              </a:rPr>
              <a:t>):</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a:t>
            </a:r>
            <a:r>
              <a:rPr lang="hu-HU" sz="1400">
                <a:solidFill>
                  <a:srgbClr val="008080"/>
                </a:solidFill>
                <a:ea typeface="Droid Sans Fallback" charset="0"/>
                <a:cs typeface="Droid Sans Fallback" charset="0"/>
              </a:rPr>
              <a:t>Density, pressure, and velocity on either side of interface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sim_rhoLeft = 1.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sim_rhoRight = 0.125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sim_pLeft = 1.</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sim_pRight = 0.1</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sim_uLeft = 0.</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sim_uRight =0.</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a:t>
            </a:r>
            <a:r>
              <a:rPr lang="hu-HU" sz="1400">
                <a:solidFill>
                  <a:srgbClr val="008080"/>
                </a:solidFill>
                <a:ea typeface="Droid Sans Fallback" charset="0"/>
                <a:cs typeface="Droid Sans Fallback" charset="0"/>
              </a:rPr>
              <a:t>Angle and position of interface relative to x and y axes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sim_xangle = 0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sim_yangle = 90.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sim_posn = 0.5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Text Box 1"/>
          <p:cNvSpPr txBox="1">
            <a:spLocks noChangeArrowheads="1"/>
          </p:cNvSpPr>
          <p:nvPr/>
        </p:nvSpPr>
        <p:spPr bwMode="auto">
          <a:xfrm>
            <a:off x="1655763" y="225425"/>
            <a:ext cx="6119812" cy="7046913"/>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a:t>
            </a:r>
            <a:r>
              <a:rPr lang="hu-HU" sz="1400">
                <a:solidFill>
                  <a:srgbClr val="008080"/>
                </a:solidFill>
                <a:ea typeface="Droid Sans Fallback" charset="0"/>
                <a:cs typeface="Droid Sans Fallback" charset="0"/>
              </a:rPr>
              <a:t>Gas ratio of specific heats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gamma = 1.4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geometry = cartesian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a:t>
            </a:r>
            <a:r>
              <a:rPr lang="hu-HU" sz="1400">
                <a:solidFill>
                  <a:srgbClr val="008080"/>
                </a:solidFill>
                <a:ea typeface="Droid Sans Fallback" charset="0"/>
                <a:cs typeface="Droid Sans Fallback" charset="0"/>
              </a:rPr>
              <a:t>Size of computational volume</a:t>
            </a:r>
            <a:r>
              <a:rPr lang="hu-HU" sz="1400">
                <a:solidFill>
                  <a:srgbClr val="000000"/>
                </a:solidFill>
                <a:ea typeface="Droid Sans Fallback" charset="0"/>
                <a:cs typeface="Droid Sans Fallback" charset="0"/>
              </a:rPr>
              <a:t>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xmin = 0.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xmax = 1.</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ymin = 0.</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ymax = 0.</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a:t>
            </a:r>
            <a:r>
              <a:rPr lang="hu-HU" sz="1400">
                <a:solidFill>
                  <a:srgbClr val="008080"/>
                </a:solidFill>
                <a:ea typeface="Droid Sans Fallback" charset="0"/>
                <a:cs typeface="Droid Sans Fallback" charset="0"/>
              </a:rPr>
              <a:t>Boundary conditions</a:t>
            </a:r>
            <a:r>
              <a:rPr lang="hu-HU" sz="1400">
                <a:solidFill>
                  <a:srgbClr val="000000"/>
                </a:solidFill>
                <a:ea typeface="Droid Sans Fallback" charset="0"/>
                <a:cs typeface="Droid Sans Fallback" charset="0"/>
              </a:rPr>
              <a:t>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xl_boundary_type = "outflow"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xr_boundary_type = "outflow"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yl_boundary_type = "outflow"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yr_boundary_type = "outflow"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0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0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Text Box 1"/>
          <p:cNvSpPr txBox="1">
            <a:spLocks noChangeArrowheads="1"/>
          </p:cNvSpPr>
          <p:nvPr/>
        </p:nvSpPr>
        <p:spPr bwMode="auto">
          <a:xfrm>
            <a:off x="1079500" y="144463"/>
            <a:ext cx="7199313" cy="7319962"/>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a:t>
            </a:r>
            <a:r>
              <a:rPr lang="hu-HU" sz="1400">
                <a:solidFill>
                  <a:srgbClr val="008080"/>
                </a:solidFill>
                <a:ea typeface="Droid Sans Fallback" charset="0"/>
                <a:cs typeface="Droid Sans Fallback" charset="0"/>
              </a:rPr>
              <a:t>Simulation (grid, time, I/O) parameters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cfl = 0.8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basenm = "sod_"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restart = .false.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a:t>
            </a:r>
            <a:r>
              <a:rPr lang="hu-HU" sz="1400">
                <a:solidFill>
                  <a:srgbClr val="008080"/>
                </a:solidFill>
                <a:ea typeface="Droid Sans Fallback" charset="0"/>
                <a:cs typeface="Droid Sans Fallback" charset="0"/>
              </a:rPr>
              <a:t>checkpoint file output parameters</a:t>
            </a:r>
            <a:r>
              <a:rPr lang="hu-HU" sz="1400">
                <a:solidFill>
                  <a:srgbClr val="000000"/>
                </a:solidFill>
                <a:ea typeface="Droid Sans Fallback" charset="0"/>
                <a:cs typeface="Droid Sans Fallback" charset="0"/>
              </a:rPr>
              <a:t>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checkpointFileIntervalTime = 0.2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checkpointFileIntervalStep = 0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checkpointFileNumber = 0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a:t>
            </a:r>
            <a:r>
              <a:rPr lang="hu-HU" sz="1400">
                <a:solidFill>
                  <a:srgbClr val="008080"/>
                </a:solidFill>
                <a:ea typeface="Droid Sans Fallback" charset="0"/>
                <a:cs typeface="Droid Sans Fallback" charset="0"/>
              </a:rPr>
              <a:t>plotfile output parameters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plotfileIntervalTime = 0.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plotfileIntervalStep = 0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plotfileNumber = 0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Text Box 1"/>
          <p:cNvSpPr txBox="1">
            <a:spLocks noChangeArrowheads="1"/>
          </p:cNvSpPr>
          <p:nvPr/>
        </p:nvSpPr>
        <p:spPr bwMode="auto">
          <a:xfrm>
            <a:off x="576263" y="193675"/>
            <a:ext cx="7848600" cy="6126163"/>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nend = 1000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tmax = .2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run_comment = "Sod problem, parallel to x-axis"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log_file = "sod.log"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eint_switch = 1.e-4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plot_var_1 = "dens"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plot_var_2 = "pres"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plot_var_3 = "temp"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a:t>
            </a:r>
            <a:r>
              <a:rPr lang="hu-HU" sz="1400">
                <a:solidFill>
                  <a:srgbClr val="008080"/>
                </a:solidFill>
                <a:ea typeface="Droid Sans Fallback" charset="0"/>
                <a:cs typeface="Droid Sans Fallback" charset="0"/>
              </a:rPr>
              <a:t>AMR refinement parameters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lrefine_max = 6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refine_var_1 = "dens"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Text Box 1"/>
          <p:cNvSpPr txBox="1">
            <a:spLocks noChangeArrowheads="1"/>
          </p:cNvSpPr>
          <p:nvPr/>
        </p:nvSpPr>
        <p:spPr bwMode="auto">
          <a:xfrm>
            <a:off x="1368425" y="1008063"/>
            <a:ext cx="7415213" cy="5400675"/>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a:t>
            </a:r>
            <a:r>
              <a:rPr lang="hu-HU" sz="1400">
                <a:solidFill>
                  <a:srgbClr val="008080"/>
                </a:solidFill>
                <a:ea typeface="Droid Sans Fallback" charset="0"/>
                <a:cs typeface="Droid Sans Fallback" charset="0"/>
              </a:rPr>
              <a:t>These parameters are used only for the uniform grid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#iGridSize = 8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#defined as nxb * iprocs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#jGridSize = 8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#kGridSize = 1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iProcs = 1 #number or procs in the i direction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jProcs = 1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kProcs = 1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792163" y="133350"/>
            <a:ext cx="7775575" cy="6664325"/>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tényleges kód futtatásához adjuk ki a</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600" i="1">
                <a:solidFill>
                  <a:srgbClr val="008000"/>
                </a:solidFill>
                <a:ea typeface="Droid Sans Fallback" charset="0"/>
                <a:cs typeface="Droid Sans Fallback" charset="0"/>
              </a:rPr>
              <a:t>mpirun -np N flashX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parancsot, ahol X a verziószám, N pedig a futtatáshoz felhasználható processzormagok számát jelenti. A sikeres futtatás során az alábbi fájlok jönnek létre:</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FF"/>
                </a:solidFill>
                <a:ea typeface="Droid Sans Fallback" charset="0"/>
                <a:cs typeface="Droid Sans Fallback" charset="0"/>
              </a:rPr>
              <a:t>sedov.log</a:t>
            </a:r>
            <a:r>
              <a:rPr lang="hu-HU" sz="1400">
                <a:solidFill>
                  <a:srgbClr val="000000"/>
                </a:solidFill>
                <a:ea typeface="Droid Sans Fallback" charset="0"/>
                <a:cs typeface="Droid Sans Fallback" charset="0"/>
              </a:rPr>
              <a:t>: ez tartalmazza a futási paraméterek beállításait, a felhasznált időt és az esetleges figyelmeztetéseket, hibákat</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FF"/>
                </a:solidFill>
                <a:ea typeface="Droid Sans Fallback" charset="0"/>
                <a:cs typeface="Droid Sans Fallback" charset="0"/>
              </a:rPr>
              <a:t>sedov.dat</a:t>
            </a:r>
            <a:r>
              <a:rPr lang="hu-HU" sz="1400">
                <a:solidFill>
                  <a:srgbClr val="000000"/>
                </a:solidFill>
                <a:ea typeface="Droid Sans Fallback" charset="0"/>
                <a:cs typeface="Droid Sans Fallback" charset="0"/>
              </a:rPr>
              <a:t>: tartalmazza az idő függvényében az integrális mennyiségeket: teljes tömeg, teljes energia, teljes lendület, stb. Gnuplot-tal történő ábrázoláshoz ezt a fájlt is felhasználhatjuk.</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FF"/>
                </a:solidFill>
                <a:ea typeface="Droid Sans Fallback" charset="0"/>
                <a:cs typeface="Droid Sans Fallback" charset="0"/>
              </a:rPr>
              <a:t>sedov hdf5 chk 000*</a:t>
            </a:r>
            <a:r>
              <a:rPr lang="hu-HU" sz="1400">
                <a:solidFill>
                  <a:srgbClr val="000000"/>
                </a:solidFill>
                <a:ea typeface="Droid Sans Fallback" charset="0"/>
                <a:cs typeface="Droid Sans Fallback" charset="0"/>
              </a:rPr>
              <a:t> : ezek a különböző „ellenőrzőponti” fájlok, amelyek adott időközönként tartalmazzák a teljes szimuláció adathalmazát</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FF00FF"/>
                </a:solidFill>
                <a:ea typeface="Droid Sans Fallback" charset="0"/>
                <a:cs typeface="Droid Sans Fallback" charset="0"/>
              </a:rPr>
              <a:t>sedov hdf5 plt cnt 000*</a:t>
            </a:r>
            <a:r>
              <a:rPr lang="hu-HU" sz="1400">
                <a:solidFill>
                  <a:srgbClr val="000000"/>
                </a:solidFill>
                <a:ea typeface="Droid Sans Fallback" charset="0"/>
                <a:cs typeface="Droid Sans Fallback" charset="0"/>
              </a:rPr>
              <a:t> : ezek a valódi plot fájlok, ezek tartalmazzák esetünkben a sűrűséget, hőmérsékletet, nyomást, stb. Ha más változóra, fizika paraméterre is szükségünk van, azt a flash.par fájlban adhatjuk meg. Ezeket a plot fájlokat használhatjuk videók, animációk előállításához is.</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Jelen anyag írásával párhuzamosan folynak az előkészületek a szegedi szuperszámítógépen történő, akár 2000 processzormagot felhasználó futtatáshoz, amely a demonstrációs szimulációk lényegesen jobb idő- és térbeli felbontással történő vizsgálatát teszi majd lehetővé.</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Text Box 1"/>
          <p:cNvSpPr txBox="1">
            <a:spLocks noChangeArrowheads="1"/>
          </p:cNvSpPr>
          <p:nvPr/>
        </p:nvSpPr>
        <p:spPr bwMode="auto">
          <a:xfrm>
            <a:off x="1295400" y="431800"/>
            <a:ext cx="5272088" cy="4716463"/>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When using UG, iProcs, jProcs and kProcs must be specified.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These are the processors along each of the dimensions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#FIXEDBLOCKSIZE mode ::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When using fixed blocksize, iGridSize etc are redundant in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runtime parameters. These quantities are calculated as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iGridSize = NXB*iprocs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jGridSize = NYB*jprocs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kGridSize = NZB*kprocs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#NONFIXEDBLOCKSIZE mode ::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Text Box 1"/>
          <p:cNvSpPr txBox="1">
            <a:spLocks noChangeArrowheads="1"/>
          </p:cNvSpPr>
          <p:nvPr/>
        </p:nvSpPr>
        <p:spPr bwMode="auto">
          <a:xfrm>
            <a:off x="414338" y="395288"/>
            <a:ext cx="8513762" cy="5873750"/>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iGridSize etc must be specified. They constitute the global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number of grid points in the physical domain without taking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the guard cell into account. The local blocksize is calculated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as iGridSize/iprocs etc.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Itt a # karakterrel jelölt megjegyzés sorokat követő különböző blokkokban beállítjuk a szimulációban vizsgált fizikai tulajdonságok kezdeti értékeit (nyomás, sűrűség, sebesség) és a főbb jellemvonásokat (fajhőhányados), illetve a vizsgálati tartomány paramétereit (térbeli elhelyezkedés, koordináta rendszer típusa, peremfeltételek, a számítási térrész mérete, stb.). Ezután a szimuláció futását befolyásoló adatok megadása következik, mint pl. az ellenőrzési pontok paraméterezése, a futási idő megadása, a rács tulajdonságainak és a felbontás finomításának definiálása, a vizsgált fizikai paraméterek megadásával együtt.</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0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0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7" name="Text Box 1"/>
          <p:cNvSpPr txBox="1">
            <a:spLocks noChangeArrowheads="1"/>
          </p:cNvSpPr>
          <p:nvPr/>
        </p:nvSpPr>
        <p:spPr bwMode="auto">
          <a:xfrm>
            <a:off x="390525" y="482600"/>
            <a:ext cx="8105775" cy="1374775"/>
          </a:xfrm>
          <a:prstGeom prst="rect">
            <a:avLst/>
          </a:prstGeom>
          <a:noFill/>
          <a:ln w="9525" cap="flat">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fentebb vázolt paraméterek például az alábbi ábrán látható eloszlást definiálják a kezdeti sűrűségre vonatkozóan a számítási tartományban:</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0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000">
              <a:solidFill>
                <a:srgbClr val="000000"/>
              </a:solidFill>
              <a:ea typeface="Droid Sans Fallback" charset="0"/>
              <a:cs typeface="Droid Sans Fallback" charset="0"/>
            </a:endParaRPr>
          </a:p>
        </p:txBody>
      </p:sp>
      <p:pic>
        <p:nvPicPr>
          <p:cNvPr id="86018" name="Picture 2"/>
          <p:cNvPicPr>
            <a:picLocks noChangeAspect="1" noChangeArrowheads="1"/>
          </p:cNvPicPr>
          <p:nvPr/>
        </p:nvPicPr>
        <p:blipFill>
          <a:blip r:embed="rId3" cstate="print"/>
          <a:srcRect/>
          <a:stretch>
            <a:fillRect/>
          </a:stretch>
        </p:blipFill>
        <p:spPr bwMode="auto">
          <a:xfrm>
            <a:off x="1493838" y="1481138"/>
            <a:ext cx="6210300" cy="463867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1" name="Text Box 1"/>
          <p:cNvSpPr txBox="1">
            <a:spLocks noChangeArrowheads="1"/>
          </p:cNvSpPr>
          <p:nvPr/>
        </p:nvSpPr>
        <p:spPr bwMode="auto">
          <a:xfrm>
            <a:off x="892175" y="1398588"/>
            <a:ext cx="7604125" cy="3713162"/>
          </a:xfrm>
          <a:prstGeom prst="rect">
            <a:avLst/>
          </a:prstGeom>
          <a:noFill/>
          <a:ln w="9525" cap="flat">
            <a:noFill/>
            <a:round/>
            <a:headEnd/>
            <a:tailEnd/>
          </a:ln>
          <a:effectLst/>
        </p:spPr>
        <p:txBody>
          <a:bodyPr wrap="none"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következő oldalakon egy saját definiálású szimuláció futási eredményeit láthatjuk.</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teszt egyfajta </a:t>
            </a:r>
            <a:r>
              <a:rPr lang="hu-HU" sz="1400">
                <a:solidFill>
                  <a:srgbClr val="FF00FF"/>
                </a:solidFill>
                <a:ea typeface="Droid Sans Fallback" charset="0"/>
                <a:cs typeface="Droid Sans Fallback" charset="0"/>
              </a:rPr>
              <a:t>Sedov-típusú</a:t>
            </a:r>
            <a:r>
              <a:rPr lang="hu-HU" sz="1400">
                <a:solidFill>
                  <a:srgbClr val="000000"/>
                </a:solidFill>
                <a:ea typeface="Droid Sans Fallback" charset="0"/>
                <a:cs typeface="Droid Sans Fallback" charset="0"/>
              </a:rPr>
              <a:t> robbanás, melynek centruma körül különböző sugarú és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geometriájú „falak” találhatóak. A FLASH kód kiválóan szemlélteti a robbanás során a falakba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beleütköző anyag örvénylését, kavarodását.</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következő 3x3 dián a szimuláció pillanatképeiből szemezgetünk, a sűrűség, a nyomás és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hőmérséklet logaritmusa szerepel a 1., a 310., illetve a 610. lépésben.</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szimuláció számos egyedileg módosított paramétert tartalmaz. A kód futtatása a szegedi</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szuperszámítógépen történt, az eredményül kapott hdf5 kiterjesztésű adathalmaz mérete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hozzávetőleg 50 gigabájt volt.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8065" name="Picture 1"/>
          <p:cNvPicPr>
            <a:picLocks noChangeAspect="1" noChangeArrowheads="1"/>
          </p:cNvPicPr>
          <p:nvPr/>
        </p:nvPicPr>
        <p:blipFill>
          <a:blip r:embed="rId3" cstate="print"/>
          <a:srcRect/>
          <a:stretch>
            <a:fillRect/>
          </a:stretch>
        </p:blipFill>
        <p:spPr bwMode="auto">
          <a:xfrm>
            <a:off x="1233488" y="360363"/>
            <a:ext cx="6678612" cy="613727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9089" name="Picture 1"/>
          <p:cNvPicPr>
            <a:picLocks noChangeAspect="1" noChangeArrowheads="1"/>
          </p:cNvPicPr>
          <p:nvPr/>
        </p:nvPicPr>
        <p:blipFill>
          <a:blip r:embed="rId3" cstate="print"/>
          <a:srcRect/>
          <a:stretch>
            <a:fillRect/>
          </a:stretch>
        </p:blipFill>
        <p:spPr bwMode="auto">
          <a:xfrm>
            <a:off x="1233488" y="360363"/>
            <a:ext cx="6678612" cy="613727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0113" name="Picture 1"/>
          <p:cNvPicPr>
            <a:picLocks noChangeAspect="1" noChangeArrowheads="1"/>
          </p:cNvPicPr>
          <p:nvPr/>
        </p:nvPicPr>
        <p:blipFill>
          <a:blip r:embed="rId3" cstate="print"/>
          <a:srcRect/>
          <a:stretch>
            <a:fillRect/>
          </a:stretch>
        </p:blipFill>
        <p:spPr bwMode="auto">
          <a:xfrm>
            <a:off x="1246188" y="360363"/>
            <a:ext cx="6653212" cy="613727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1137" name="Picture 1"/>
          <p:cNvPicPr>
            <a:picLocks noChangeAspect="1" noChangeArrowheads="1"/>
          </p:cNvPicPr>
          <p:nvPr/>
        </p:nvPicPr>
        <p:blipFill>
          <a:blip r:embed="rId3" cstate="print"/>
          <a:srcRect/>
          <a:stretch>
            <a:fillRect/>
          </a:stretch>
        </p:blipFill>
        <p:spPr bwMode="auto">
          <a:xfrm>
            <a:off x="1233488" y="360363"/>
            <a:ext cx="6678612" cy="613727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2161" name="Picture 1"/>
          <p:cNvPicPr>
            <a:picLocks noChangeAspect="1" noChangeArrowheads="1"/>
          </p:cNvPicPr>
          <p:nvPr/>
        </p:nvPicPr>
        <p:blipFill>
          <a:blip r:embed="rId3" cstate="print"/>
          <a:srcRect/>
          <a:stretch>
            <a:fillRect/>
          </a:stretch>
        </p:blipFill>
        <p:spPr bwMode="auto">
          <a:xfrm>
            <a:off x="1233488" y="360363"/>
            <a:ext cx="6678612" cy="613727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3185" name="Picture 1"/>
          <p:cNvPicPr>
            <a:picLocks noChangeAspect="1" noChangeArrowheads="1"/>
          </p:cNvPicPr>
          <p:nvPr/>
        </p:nvPicPr>
        <p:blipFill>
          <a:blip r:embed="rId3" cstate="print"/>
          <a:srcRect/>
          <a:stretch>
            <a:fillRect/>
          </a:stretch>
        </p:blipFill>
        <p:spPr bwMode="auto">
          <a:xfrm>
            <a:off x="1216025" y="360363"/>
            <a:ext cx="6710363" cy="613727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503238" y="204788"/>
            <a:ext cx="8323262" cy="6735762"/>
          </a:xfrm>
          <a:prstGeom prst="rect">
            <a:avLst/>
          </a:prstGeom>
          <a:noFill/>
          <a:ln w="9525" cap="flat">
            <a:noFill/>
            <a:round/>
            <a:headEnd/>
            <a:tailEnd/>
          </a:ln>
          <a:effectLst/>
        </p:spPr>
        <p:txBody>
          <a:bodyPr lIns="90000" tIns="45000" rIns="90000" bIns="45000"/>
          <a:lstStyle/>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600" b="1" i="1" u="sng">
                <a:solidFill>
                  <a:srgbClr val="0000FF"/>
                </a:solidFill>
                <a:ea typeface="Droid Sans Fallback" charset="0"/>
                <a:cs typeface="Droid Sans Fallback" charset="0"/>
              </a:rPr>
              <a:t>2., A felhasznált fizikai egységek, az úgynevezett „unit-ok" rövid bemutatása.</a:t>
            </a:r>
          </a:p>
          <a:p>
            <a:pPr algn="ct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000">
              <a:solidFill>
                <a:srgbClr val="000000"/>
              </a:solidFill>
              <a:ea typeface="Droid Sans Fallback" charset="0"/>
              <a:cs typeface="Droid Sans Fallback"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FLASH programcsomag számos kiegészítőt tartalmaz a lézerlaboratóriumban megvalósítható HEDP kísérletekhez (High Energy Density Physics). Sok esetben a sugárzási mező nincs egyensúlyban a plazmával, így a sugárzási hőmérséklet nem egyezik meg az elektron hőmérséklettel, ami viszont nem egyenlő az ion hőmérséklettel, ez az úgynevezett 3T tárgyalásmód.</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A FLASH HEDP képességei az alábbi unitokat tartalmazzák a teljesség igénye nélkül:</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a:t>
            </a:r>
            <a:r>
              <a:rPr lang="hu-HU" sz="1400">
                <a:solidFill>
                  <a:srgbClr val="00FF00"/>
                </a:solidFill>
                <a:ea typeface="Droid Sans Fallback" charset="0"/>
                <a:cs typeface="Droid Sans Fallback" charset="0"/>
              </a:rPr>
              <a:t>Hydro</a:t>
            </a:r>
            <a:r>
              <a:rPr lang="hu-HU" sz="1400">
                <a:solidFill>
                  <a:srgbClr val="000000"/>
                </a:solidFill>
                <a:ea typeface="Droid Sans Fallback" charset="0"/>
                <a:cs typeface="Droid Sans Fallback" charset="0"/>
              </a:rPr>
              <a:t>: 3T hidrodinamika</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a:t>
            </a:r>
            <a:r>
              <a:rPr lang="hu-HU" sz="1400">
                <a:solidFill>
                  <a:srgbClr val="00FF00"/>
                </a:solidFill>
                <a:ea typeface="Droid Sans Fallback" charset="0"/>
                <a:cs typeface="Droid Sans Fallback" charset="0"/>
              </a:rPr>
              <a:t>Eos</a:t>
            </a:r>
            <a:r>
              <a:rPr lang="hu-HU" sz="1400">
                <a:solidFill>
                  <a:srgbClr val="000000"/>
                </a:solidFill>
                <a:ea typeface="Droid Sans Fallback" charset="0"/>
                <a:cs typeface="Droid Sans Fallback" charset="0"/>
              </a:rPr>
              <a:t>: 3T állapotegyenlet kiszámítása</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a:t>
            </a:r>
            <a:r>
              <a:rPr lang="hu-HU" sz="1400">
                <a:solidFill>
                  <a:srgbClr val="00FF00"/>
                </a:solidFill>
                <a:ea typeface="Droid Sans Fallback" charset="0"/>
                <a:cs typeface="Droid Sans Fallback" charset="0"/>
              </a:rPr>
              <a:t>Heatexchange</a:t>
            </a:r>
            <a:r>
              <a:rPr lang="hu-HU" sz="1400">
                <a:solidFill>
                  <a:srgbClr val="000000"/>
                </a:solidFill>
                <a:ea typeface="Droid Sans Fallback" charset="0"/>
                <a:cs typeface="Droid Sans Fallback" charset="0"/>
              </a:rPr>
              <a:t>: az ion/elektron egyensúly implementációja</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a:t>
            </a:r>
            <a:r>
              <a:rPr lang="hu-HU" sz="1400">
                <a:solidFill>
                  <a:srgbClr val="00FF00"/>
                </a:solidFill>
                <a:ea typeface="Droid Sans Fallback" charset="0"/>
                <a:cs typeface="Droid Sans Fallback" charset="0"/>
              </a:rPr>
              <a:t>Diffuse</a:t>
            </a:r>
            <a:r>
              <a:rPr lang="hu-HU" sz="1400">
                <a:solidFill>
                  <a:srgbClr val="000000"/>
                </a:solidFill>
                <a:ea typeface="Droid Sans Fallback" charset="0"/>
                <a:cs typeface="Droid Sans Fallback" charset="0"/>
              </a:rPr>
              <a:t>: diffúziós megoldó, az elektronvezetés hatásai számítja ki</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a:t>
            </a:r>
            <a:r>
              <a:rPr lang="hu-HU" sz="1400">
                <a:solidFill>
                  <a:srgbClr val="00FF00"/>
                </a:solidFill>
                <a:ea typeface="Droid Sans Fallback" charset="0"/>
                <a:cs typeface="Droid Sans Fallback" charset="0"/>
              </a:rPr>
              <a:t>RadTrans</a:t>
            </a:r>
            <a:r>
              <a:rPr lang="hu-HU" sz="1400">
                <a:solidFill>
                  <a:srgbClr val="000000"/>
                </a:solidFill>
                <a:ea typeface="Droid Sans Fallback" charset="0"/>
                <a:cs typeface="Droid Sans Fallback" charset="0"/>
              </a:rPr>
              <a:t>: többcsoportos sugárzási diffúzió</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a:t>
            </a:r>
            <a:r>
              <a:rPr lang="hu-HU" sz="1400">
                <a:solidFill>
                  <a:srgbClr val="00FF00"/>
                </a:solidFill>
                <a:ea typeface="Droid Sans Fallback" charset="0"/>
                <a:cs typeface="Droid Sans Fallback" charset="0"/>
              </a:rPr>
              <a:t>Opacity</a:t>
            </a:r>
            <a:r>
              <a:rPr lang="hu-HU" sz="1400">
                <a:solidFill>
                  <a:srgbClr val="000000"/>
                </a:solidFill>
                <a:ea typeface="Droid Sans Fallback" charset="0"/>
                <a:cs typeface="Droid Sans Fallback" charset="0"/>
              </a:rPr>
              <a:t>: a sugárzási diffúzió opacitását számítja ki</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a:t>
            </a:r>
            <a:r>
              <a:rPr lang="hu-HU" sz="1400">
                <a:solidFill>
                  <a:srgbClr val="00FF00"/>
                </a:solidFill>
                <a:ea typeface="Droid Sans Fallback" charset="0"/>
                <a:cs typeface="Droid Sans Fallback" charset="0"/>
              </a:rPr>
              <a:t>Conductivity</a:t>
            </a:r>
            <a:r>
              <a:rPr lang="hu-HU" sz="1400">
                <a:solidFill>
                  <a:srgbClr val="000000"/>
                </a:solidFill>
                <a:ea typeface="Droid Sans Fallback" charset="0"/>
                <a:cs typeface="Droid Sans Fallback" charset="0"/>
              </a:rPr>
              <a:t>: hővezetési együttható kiszámítása</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1400">
                <a:solidFill>
                  <a:srgbClr val="000000"/>
                </a:solidFill>
                <a:ea typeface="Droid Sans Fallback" charset="0"/>
                <a:cs typeface="Droid Sans Fallback" charset="0"/>
              </a:rPr>
              <a:t>- </a:t>
            </a:r>
            <a:r>
              <a:rPr lang="hu-HU" sz="1400">
                <a:solidFill>
                  <a:srgbClr val="00FF00"/>
                </a:solidFill>
                <a:ea typeface="Droid Sans Fallback" charset="0"/>
                <a:cs typeface="Droid Sans Fallback" charset="0"/>
              </a:rPr>
              <a:t>EnergyDeposition</a:t>
            </a:r>
            <a:r>
              <a:rPr lang="hu-HU" sz="1400">
                <a:solidFill>
                  <a:srgbClr val="000000"/>
                </a:solidFill>
                <a:ea typeface="Droid Sans Fallback" charset="0"/>
                <a:cs typeface="Droid Sans Fallback" charset="0"/>
              </a:rPr>
              <a:t>: a lézerenergia elnyelésének kalkulálása.</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u-HU" sz="140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4209" name="Picture 1"/>
          <p:cNvPicPr>
            <a:picLocks noChangeAspect="1" noChangeArrowheads="1"/>
          </p:cNvPicPr>
          <p:nvPr/>
        </p:nvPicPr>
        <p:blipFill>
          <a:blip r:embed="rId3" cstate="print"/>
          <a:srcRect/>
          <a:stretch>
            <a:fillRect/>
          </a:stretch>
        </p:blipFill>
        <p:spPr bwMode="auto">
          <a:xfrm>
            <a:off x="1216025" y="360363"/>
            <a:ext cx="6710363" cy="613727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5233" name="Picture 1"/>
          <p:cNvPicPr>
            <a:picLocks noChangeAspect="1" noChangeArrowheads="1"/>
          </p:cNvPicPr>
          <p:nvPr/>
        </p:nvPicPr>
        <p:blipFill>
          <a:blip r:embed="rId3" cstate="print"/>
          <a:srcRect/>
          <a:stretch>
            <a:fillRect/>
          </a:stretch>
        </p:blipFill>
        <p:spPr bwMode="auto">
          <a:xfrm>
            <a:off x="1216025" y="360363"/>
            <a:ext cx="6710363" cy="613727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6257" name="Picture 1"/>
          <p:cNvPicPr>
            <a:picLocks noChangeAspect="1" noChangeArrowheads="1"/>
          </p:cNvPicPr>
          <p:nvPr/>
        </p:nvPicPr>
        <p:blipFill>
          <a:blip r:embed="rId3" cstate="print"/>
          <a:srcRect/>
          <a:stretch>
            <a:fillRect/>
          </a:stretch>
        </p:blipFill>
        <p:spPr bwMode="auto">
          <a:xfrm>
            <a:off x="1216025" y="360363"/>
            <a:ext cx="6710363" cy="613727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éma">
  <a:themeElements>
    <a:clrScheme name="Egyéni 2. séma">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72"/>
      </a:hlink>
      <a:folHlink>
        <a:srgbClr val="B2B2B2"/>
      </a:folHlink>
    </a:clrScheme>
    <a:fontScheme name="Office-téma">
      <a:majorFont>
        <a:latin typeface="Calibri"/>
        <a:ea typeface="Droid Sans Fallback"/>
        <a:cs typeface="Droid Sans Fallback"/>
      </a:majorFont>
      <a:minorFont>
        <a:latin typeface="Calibri"/>
        <a:ea typeface="Droid Sans Fallback"/>
        <a:cs typeface="Droid Sans Fallback"/>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té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é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é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é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é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é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é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940</TotalTime>
  <Words>5710</Words>
  <Application>Microsoft Office PowerPoint</Application>
  <PresentationFormat>Diavetítés a képernyőre (4:3 oldalarány)</PresentationFormat>
  <Paragraphs>506</Paragraphs>
  <Slides>92</Slides>
  <Notes>92</Notes>
  <HiddenSlides>0</HiddenSlides>
  <MMClips>0</MMClips>
  <ScaleCrop>false</ScaleCrop>
  <HeadingPairs>
    <vt:vector size="4" baseType="variant">
      <vt:variant>
        <vt:lpstr>Téma</vt:lpstr>
      </vt:variant>
      <vt:variant>
        <vt:i4>1</vt:i4>
      </vt:variant>
      <vt:variant>
        <vt:lpstr>Diacímek</vt:lpstr>
      </vt:variant>
      <vt:variant>
        <vt:i4>92</vt:i4>
      </vt:variant>
    </vt:vector>
  </HeadingPairs>
  <TitlesOfParts>
    <vt:vector size="93" baseType="lpstr">
      <vt:lpstr>Office-téma</vt:lpstr>
      <vt:lpstr>1. dia</vt:lpstr>
      <vt:lpstr>2. dia</vt:lpstr>
      <vt:lpstr>3. dia</vt:lpstr>
      <vt:lpstr>4. dia</vt:lpstr>
      <vt:lpstr>5. dia</vt:lpstr>
      <vt:lpstr>6. dia</vt:lpstr>
      <vt:lpstr>7. dia</vt:lpstr>
      <vt:lpstr>8. dia</vt:lpstr>
      <vt:lpstr>9. dia</vt:lpstr>
      <vt:lpstr>10. dia</vt:lpstr>
      <vt:lpstr>11. dia</vt:lpstr>
      <vt:lpstr>12. dia</vt:lpstr>
      <vt:lpstr>13. dia</vt:lpstr>
      <vt:lpstr>14. dia</vt:lpstr>
      <vt:lpstr>15. dia</vt:lpstr>
      <vt:lpstr>16. dia</vt:lpstr>
      <vt:lpstr>17. dia</vt:lpstr>
      <vt:lpstr>18. dia</vt:lpstr>
      <vt:lpstr>19. dia</vt:lpstr>
      <vt:lpstr>20. dia</vt:lpstr>
      <vt:lpstr>21. dia</vt:lpstr>
      <vt:lpstr>22. dia</vt:lpstr>
      <vt:lpstr>23. dia</vt:lpstr>
      <vt:lpstr>24. dia</vt:lpstr>
      <vt:lpstr>25. dia</vt:lpstr>
      <vt:lpstr>26. dia</vt:lpstr>
      <vt:lpstr>27. dia</vt:lpstr>
      <vt:lpstr>28. dia</vt:lpstr>
      <vt:lpstr>29. dia</vt:lpstr>
      <vt:lpstr>30. dia</vt:lpstr>
      <vt:lpstr>31. dia</vt:lpstr>
      <vt:lpstr>32. dia</vt:lpstr>
      <vt:lpstr>33. dia</vt:lpstr>
      <vt:lpstr>34. dia</vt:lpstr>
      <vt:lpstr>35. dia</vt:lpstr>
      <vt:lpstr>36. dia</vt:lpstr>
      <vt:lpstr>37. dia</vt:lpstr>
      <vt:lpstr>38. dia</vt:lpstr>
      <vt:lpstr>39. dia</vt:lpstr>
      <vt:lpstr>40. dia</vt:lpstr>
      <vt:lpstr>41. dia</vt:lpstr>
      <vt:lpstr>42. dia</vt:lpstr>
      <vt:lpstr>43. dia</vt:lpstr>
      <vt:lpstr>44. dia</vt:lpstr>
      <vt:lpstr>45. dia</vt:lpstr>
      <vt:lpstr>46. dia</vt:lpstr>
      <vt:lpstr>47. dia</vt:lpstr>
      <vt:lpstr>48. dia</vt:lpstr>
      <vt:lpstr>49. dia</vt:lpstr>
      <vt:lpstr>50. dia</vt:lpstr>
      <vt:lpstr>51. dia</vt:lpstr>
      <vt:lpstr>52. dia</vt:lpstr>
      <vt:lpstr>53. dia</vt:lpstr>
      <vt:lpstr>54. dia</vt:lpstr>
      <vt:lpstr>55. dia</vt:lpstr>
      <vt:lpstr>56. dia</vt:lpstr>
      <vt:lpstr>57. dia</vt:lpstr>
      <vt:lpstr>58. dia</vt:lpstr>
      <vt:lpstr>59. dia</vt:lpstr>
      <vt:lpstr>60. dia</vt:lpstr>
      <vt:lpstr>61. dia</vt:lpstr>
      <vt:lpstr>62. dia</vt:lpstr>
      <vt:lpstr>63. dia</vt:lpstr>
      <vt:lpstr>64. dia</vt:lpstr>
      <vt:lpstr>65. dia</vt:lpstr>
      <vt:lpstr>66. dia</vt:lpstr>
      <vt:lpstr>67. dia</vt:lpstr>
      <vt:lpstr>68. dia</vt:lpstr>
      <vt:lpstr>69. dia</vt:lpstr>
      <vt:lpstr>70. dia</vt:lpstr>
      <vt:lpstr>71. dia</vt:lpstr>
      <vt:lpstr>72. dia</vt:lpstr>
      <vt:lpstr>73. dia</vt:lpstr>
      <vt:lpstr>74. dia</vt:lpstr>
      <vt:lpstr>75. dia</vt:lpstr>
      <vt:lpstr>76. dia</vt:lpstr>
      <vt:lpstr>77. dia</vt:lpstr>
      <vt:lpstr>78. dia</vt:lpstr>
      <vt:lpstr>79. dia</vt:lpstr>
      <vt:lpstr>80. dia</vt:lpstr>
      <vt:lpstr>81. dia</vt:lpstr>
      <vt:lpstr>82. dia</vt:lpstr>
      <vt:lpstr>83. dia</vt:lpstr>
      <vt:lpstr>84. dia</vt:lpstr>
      <vt:lpstr>85. dia</vt:lpstr>
      <vt:lpstr>86. dia</vt:lpstr>
      <vt:lpstr>87. dia</vt:lpstr>
      <vt:lpstr>88. dia</vt:lpstr>
      <vt:lpstr>89. dia</vt:lpstr>
      <vt:lpstr>90. dia</vt:lpstr>
      <vt:lpstr>91. dia</vt:lpstr>
      <vt:lpstr>92.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Horváth Alexandra</dc:creator>
  <cp:lastModifiedBy>szatmary</cp:lastModifiedBy>
  <cp:revision>125</cp:revision>
  <cp:lastPrinted>1601-01-01T00:00:00Z</cp:lastPrinted>
  <dcterms:created xsi:type="dcterms:W3CDTF">2011-08-30T15:18:14Z</dcterms:created>
  <dcterms:modified xsi:type="dcterms:W3CDTF">2015-06-09T11:58:47Z</dcterms:modified>
</cp:coreProperties>
</file>